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8">
  <p:sldMasterIdLst>
    <p:sldMasterId id="2147483701" r:id="rId1"/>
  </p:sldMasterIdLst>
  <p:notesMasterIdLst>
    <p:notesMasterId r:id="rId77"/>
  </p:notesMasterIdLst>
  <p:handoutMasterIdLst>
    <p:handoutMasterId r:id="rId78"/>
  </p:handoutMasterIdLst>
  <p:sldIdLst>
    <p:sldId id="256" r:id="rId2"/>
    <p:sldId id="385" r:id="rId3"/>
    <p:sldId id="297" r:id="rId4"/>
    <p:sldId id="499" r:id="rId5"/>
    <p:sldId id="569" r:id="rId6"/>
    <p:sldId id="595" r:id="rId7"/>
    <p:sldId id="596" r:id="rId8"/>
    <p:sldId id="597" r:id="rId9"/>
    <p:sldId id="570" r:id="rId10"/>
    <p:sldId id="584" r:id="rId11"/>
    <p:sldId id="585" r:id="rId12"/>
    <p:sldId id="586" r:id="rId13"/>
    <p:sldId id="587" r:id="rId14"/>
    <p:sldId id="589" r:id="rId15"/>
    <p:sldId id="588" r:id="rId16"/>
    <p:sldId id="594" r:id="rId17"/>
    <p:sldId id="591" r:id="rId18"/>
    <p:sldId id="593" r:id="rId19"/>
    <p:sldId id="571" r:id="rId20"/>
    <p:sldId id="505" r:id="rId21"/>
    <p:sldId id="507" r:id="rId22"/>
    <p:sldId id="508" r:id="rId23"/>
    <p:sldId id="509" r:id="rId24"/>
    <p:sldId id="510" r:id="rId25"/>
    <p:sldId id="511" r:id="rId26"/>
    <p:sldId id="557" r:id="rId27"/>
    <p:sldId id="558" r:id="rId28"/>
    <p:sldId id="514" r:id="rId29"/>
    <p:sldId id="515" r:id="rId30"/>
    <p:sldId id="516" r:id="rId31"/>
    <p:sldId id="517" r:id="rId32"/>
    <p:sldId id="518" r:id="rId33"/>
    <p:sldId id="519" r:id="rId34"/>
    <p:sldId id="520" r:id="rId35"/>
    <p:sldId id="521" r:id="rId36"/>
    <p:sldId id="575" r:id="rId37"/>
    <p:sldId id="425" r:id="rId38"/>
    <p:sldId id="501" r:id="rId39"/>
    <p:sldId id="483" r:id="rId40"/>
    <p:sldId id="484" r:id="rId41"/>
    <p:sldId id="485" r:id="rId42"/>
    <p:sldId id="486" r:id="rId43"/>
    <p:sldId id="488" r:id="rId44"/>
    <p:sldId id="489" r:id="rId45"/>
    <p:sldId id="490" r:id="rId46"/>
    <p:sldId id="502" r:id="rId47"/>
    <p:sldId id="493" r:id="rId48"/>
    <p:sldId id="494" r:id="rId49"/>
    <p:sldId id="495" r:id="rId50"/>
    <p:sldId id="497" r:id="rId51"/>
    <p:sldId id="577" r:id="rId52"/>
    <p:sldId id="524" r:id="rId53"/>
    <p:sldId id="525" r:id="rId54"/>
    <p:sldId id="527" r:id="rId55"/>
    <p:sldId id="530" r:id="rId56"/>
    <p:sldId id="532" r:id="rId57"/>
    <p:sldId id="533" r:id="rId58"/>
    <p:sldId id="536" r:id="rId59"/>
    <p:sldId id="540" r:id="rId60"/>
    <p:sldId id="543" r:id="rId61"/>
    <p:sldId id="545" r:id="rId62"/>
    <p:sldId id="547" r:id="rId63"/>
    <p:sldId id="548" r:id="rId64"/>
    <p:sldId id="580" r:id="rId65"/>
    <p:sldId id="581" r:id="rId66"/>
    <p:sldId id="582" r:id="rId67"/>
    <p:sldId id="568" r:id="rId68"/>
    <p:sldId id="583" r:id="rId69"/>
    <p:sldId id="552" r:id="rId70"/>
    <p:sldId id="598" r:id="rId71"/>
    <p:sldId id="599" r:id="rId72"/>
    <p:sldId id="601" r:id="rId73"/>
    <p:sldId id="603" r:id="rId74"/>
    <p:sldId id="605" r:id="rId75"/>
    <p:sldId id="604" r:id="rId76"/>
  </p:sldIdLst>
  <p:sldSz cx="9144000" cy="6858000" type="screen4x3"/>
  <p:notesSz cx="6797675" cy="987425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FFFF"/>
    <a:srgbClr val="00B050"/>
    <a:srgbClr val="3E5392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414" autoAdjust="0"/>
  </p:normalViewPr>
  <p:slideViewPr>
    <p:cSldViewPr>
      <p:cViewPr>
        <p:scale>
          <a:sx n="75" d="100"/>
          <a:sy n="75" d="100"/>
        </p:scale>
        <p:origin x="1260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9" Type="http://schemas.openxmlformats.org/officeDocument/2006/relationships/image" Target="../media/image2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image" Target="../media/image109.wmf"/><Relationship Id="rId7" Type="http://schemas.openxmlformats.org/officeDocument/2006/relationships/image" Target="../media/image113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10" Type="http://schemas.openxmlformats.org/officeDocument/2006/relationships/image" Target="../media/image116.wmf"/><Relationship Id="rId4" Type="http://schemas.openxmlformats.org/officeDocument/2006/relationships/image" Target="../media/image110.wmf"/><Relationship Id="rId9" Type="http://schemas.openxmlformats.org/officeDocument/2006/relationships/image" Target="../media/image11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5" Type="http://schemas.openxmlformats.org/officeDocument/2006/relationships/image" Target="../media/image134.wmf"/><Relationship Id="rId4" Type="http://schemas.openxmlformats.org/officeDocument/2006/relationships/image" Target="../media/image13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3" Type="http://schemas.openxmlformats.org/officeDocument/2006/relationships/image" Target="../media/image170.wmf"/><Relationship Id="rId7" Type="http://schemas.openxmlformats.org/officeDocument/2006/relationships/image" Target="../media/image174.wmf"/><Relationship Id="rId12" Type="http://schemas.openxmlformats.org/officeDocument/2006/relationships/image" Target="../media/image179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6" Type="http://schemas.openxmlformats.org/officeDocument/2006/relationships/image" Target="../media/image173.wmf"/><Relationship Id="rId11" Type="http://schemas.openxmlformats.org/officeDocument/2006/relationships/image" Target="../media/image178.wmf"/><Relationship Id="rId5" Type="http://schemas.openxmlformats.org/officeDocument/2006/relationships/image" Target="../media/image172.wmf"/><Relationship Id="rId10" Type="http://schemas.openxmlformats.org/officeDocument/2006/relationships/image" Target="../media/image177.wmf"/><Relationship Id="rId4" Type="http://schemas.openxmlformats.org/officeDocument/2006/relationships/image" Target="../media/image171.wmf"/><Relationship Id="rId9" Type="http://schemas.openxmlformats.org/officeDocument/2006/relationships/image" Target="../media/image17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2A916C84-61F0-48A7-99DA-A5EC6885E342}" type="datetimeFigureOut">
              <a:rPr lang="zh-CN" altLang="en-US"/>
              <a:pPr>
                <a:defRPr/>
              </a:pPr>
              <a:t>2015/7/2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ECBC97C1-B076-4B86-ABA9-8E1DB58D5F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070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3F70F5C7-12B3-4F7E-9BEF-F3D2A3B778A0}" type="datetimeFigureOut">
              <a:rPr lang="zh-CN" altLang="en-US"/>
              <a:pPr>
                <a:defRPr/>
              </a:pPr>
              <a:t>2015/7/2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A0761306-F971-4BE0-B5E7-52EEE4E110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527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66EE1346-3F1F-4200-866F-8D252AE50AAB}" type="slidenum">
              <a:rPr lang="zh-CN" altLang="en-US" smtClean="0"/>
              <a:pPr>
                <a:defRPr/>
              </a:pPr>
              <a:t>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7996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36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66393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CF5F677D-F563-4AB3-9CE0-5057202CC85B}" type="slidenum">
              <a:rPr lang="zh-CN" altLang="en-US" smtClean="0"/>
              <a:pPr>
                <a:defRPr/>
              </a:pPr>
              <a:t>37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41771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Wingdings" pitchFamily="2" charset="2"/>
              <a:buNone/>
            </a:pP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B25E32EE-1BAD-43B3-89BC-BAD5CFC03F9C}" type="slidenum">
              <a:rPr lang="zh-CN" altLang="en-US" smtClean="0"/>
              <a:pPr>
                <a:defRPr/>
              </a:pPr>
              <a:t>38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70475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E20A8B81-961D-44A1-8CE2-3777C0690BCB}" type="slidenum">
              <a:rPr lang="zh-CN" altLang="en-US" smtClean="0"/>
              <a:pPr>
                <a:defRPr/>
              </a:pPr>
              <a:t>39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40857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C2681C34-8A98-431A-BAE7-B21D53813819}" type="slidenum">
              <a:rPr lang="zh-CN" altLang="en-US" smtClean="0"/>
              <a:pPr>
                <a:defRPr/>
              </a:pPr>
              <a:t>40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457183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90393BFF-E752-4287-8F42-1A3C83B0541B}" type="slidenum">
              <a:rPr lang="zh-CN" altLang="en-US" smtClean="0"/>
              <a:pPr>
                <a:defRPr/>
              </a:pPr>
              <a:t>41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01430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D093497C-DA59-474D-9C3D-06C9606F279D}" type="slidenum">
              <a:rPr lang="zh-CN" altLang="en-US" smtClean="0"/>
              <a:pPr>
                <a:defRPr/>
              </a:pPr>
              <a:t>42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01334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71DFD317-2206-41D8-AEF2-CC81FB70A312}" type="slidenum">
              <a:rPr lang="zh-CN" altLang="en-US" smtClean="0"/>
              <a:pPr>
                <a:defRPr/>
              </a:pPr>
              <a:t>43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21003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72947190-9B25-471D-BE36-08CDFDE6A2B7}" type="slidenum">
              <a:rPr lang="zh-CN" altLang="en-US" smtClean="0"/>
              <a:pPr>
                <a:defRPr/>
              </a:pPr>
              <a:t>44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8205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77EFCC00-575F-421F-9A44-D4B915F1E27D}" type="slidenum">
              <a:rPr lang="zh-CN" altLang="en-US" smtClean="0"/>
              <a:pPr>
                <a:defRPr/>
              </a:pPr>
              <a:t>45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3467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81554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26F9C94D-CEC1-476C-8DA1-5349AD9ACA59}" type="slidenum">
              <a:rPr lang="zh-CN" altLang="en-US" smtClean="0"/>
              <a:pPr>
                <a:defRPr/>
              </a:pPr>
              <a:t>46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05202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0BE745AB-123E-4FAD-A63F-1668B69B54C5}" type="slidenum">
              <a:rPr lang="zh-CN" altLang="en-US" smtClean="0"/>
              <a:pPr>
                <a:defRPr/>
              </a:pPr>
              <a:t>47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49073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5ABFB65-7E48-4039-B9E5-729CF497E3A2}" type="slidenum">
              <a:rPr lang="zh-CN" altLang="en-US" smtClean="0"/>
              <a:pPr>
                <a:defRPr/>
              </a:pPr>
              <a:t>48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451166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4B2848B5-0213-4BFF-BA63-2DFB831F58E1}" type="slidenum">
              <a:rPr lang="zh-CN" altLang="en-US" smtClean="0"/>
              <a:pPr>
                <a:defRPr/>
              </a:pPr>
              <a:t>49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0983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EE1C7399-8601-42E3-8EF8-40EB43F0F820}" type="slidenum">
              <a:rPr lang="zh-CN" altLang="en-US" smtClean="0"/>
              <a:pPr>
                <a:defRPr/>
              </a:pPr>
              <a:t>50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70402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51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79506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52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56141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53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81567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54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67859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55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51233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Wingdings" pitchFamily="2" charset="2"/>
              <a:buNone/>
            </a:pP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39E37C13-DAFF-44E3-91B6-E55B2CA4035C}" type="slidenum">
              <a:rPr lang="zh-CN" altLang="en-US" smtClean="0"/>
              <a:pPr>
                <a:defRPr/>
              </a:pPr>
              <a:t>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466386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56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15737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57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73507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58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33380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59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13334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60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9944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61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59119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62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87372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63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454716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64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4513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 smtClean="0">
              <a:ea typeface="宋体" charset="-122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3A0C9A70-E29C-48E5-AE8B-B2CABAF399BF}" type="slidenum">
              <a:rPr lang="zh-CN" altLang="en-US" smtClean="0"/>
              <a:pPr>
                <a:defRPr/>
              </a:pPr>
              <a:t>67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5669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Wingdings" pitchFamily="2" charset="2"/>
              <a:buNone/>
            </a:pP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069FBD30-A4AE-4A67-983D-86E6CCFF3855}" type="slidenum">
              <a:rPr lang="zh-CN" altLang="en-US" smtClean="0"/>
              <a:pPr>
                <a:defRPr/>
              </a:pPr>
              <a:t>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325060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 smtClean="0">
              <a:ea typeface="宋体" charset="-122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3A0C9A70-E29C-48E5-AE8B-B2CABAF399BF}" type="slidenum">
              <a:rPr lang="zh-CN" altLang="en-US" smtClean="0"/>
              <a:pPr>
                <a:defRPr/>
              </a:pPr>
              <a:t>68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71693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 smtClean="0">
              <a:ea typeface="宋体" charset="-122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3A0C9A70-E29C-48E5-AE8B-B2CABAF399BF}" type="slidenum">
              <a:rPr lang="zh-CN" altLang="en-US" smtClean="0"/>
              <a:pPr>
                <a:defRPr/>
              </a:pPr>
              <a:t>69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03860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 smtClean="0">
              <a:ea typeface="宋体" charset="-122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3A0C9A70-E29C-48E5-AE8B-B2CABAF399BF}" type="slidenum">
              <a:rPr lang="zh-CN" altLang="en-US" smtClean="0"/>
              <a:pPr>
                <a:defRPr/>
              </a:pPr>
              <a:t>70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80053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 smtClean="0">
              <a:ea typeface="宋体" charset="-122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3A0C9A70-E29C-48E5-AE8B-B2CABAF399BF}" type="slidenum">
              <a:rPr lang="zh-CN" altLang="en-US" smtClean="0"/>
              <a:pPr>
                <a:defRPr/>
              </a:pPr>
              <a:t>71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974236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 smtClean="0">
              <a:ea typeface="宋体" charset="-122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3A0C9A70-E29C-48E5-AE8B-B2CABAF399BF}" type="slidenum">
              <a:rPr lang="zh-CN" altLang="en-US" smtClean="0"/>
              <a:pPr>
                <a:defRPr/>
              </a:pPr>
              <a:t>72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97423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73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512007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 smtClean="0">
              <a:ea typeface="宋体" charset="-122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3A0C9A70-E29C-48E5-AE8B-B2CABAF399BF}" type="slidenum">
              <a:rPr lang="zh-CN" altLang="en-US" smtClean="0"/>
              <a:pPr>
                <a:defRPr/>
              </a:pPr>
              <a:t>74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74057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 smtClean="0">
              <a:ea typeface="宋体" charset="-122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3A0C9A70-E29C-48E5-AE8B-B2CABAF399BF}" type="slidenum">
              <a:rPr lang="zh-CN" altLang="en-US" smtClean="0"/>
              <a:pPr>
                <a:defRPr/>
              </a:pPr>
              <a:t>75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04330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Wingdings" pitchFamily="2" charset="2"/>
              <a:buNone/>
            </a:pP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069FBD30-A4AE-4A67-983D-86E6CCFF3855}" type="slidenum">
              <a:rPr lang="zh-CN" altLang="en-US" smtClean="0"/>
              <a:pPr>
                <a:defRPr/>
              </a:pPr>
              <a:t>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70421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1990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761306-F971-4BE0-B5E7-52EEE4E11031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84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fld id="{5D7B8559-943B-4667-97D0-4ABBE4DED847}" type="slidenum">
              <a:rPr lang="zh-CN" altLang="en-US" smtClean="0"/>
              <a:pPr>
                <a:defRPr/>
              </a:pPr>
              <a:t>19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8387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761306-F971-4BE0-B5E7-52EEE4E11031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12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581400"/>
            <a:ext cx="6511925" cy="0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6" name="Picture 409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86200"/>
            <a:ext cx="65532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363EC-AE9C-4D3C-8F52-CC4409A66F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4131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249B6-CBA5-4F04-8B10-C8005F925C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057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F8899-175F-497D-A614-3ABE37F20F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2889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15812-E5AC-44DE-9780-2C646DE821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1358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679C03-4F0C-47B0-B468-8EEAF70B5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9434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11CEC-B1DF-4202-B75A-19B242CC43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7051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4521F0-9EE5-4459-A7CB-34B4F11FD8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600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/>
          <a:lstStyle>
            <a:lvl1pPr>
              <a:defRPr sz="4000"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Tx/>
              <a:buFont typeface="Wingdings" pitchFamily="2" charset="2"/>
              <a:buChar char="ü"/>
              <a:defRPr/>
            </a:lvl1pPr>
            <a:lvl2pPr marL="669925" indent="-325438">
              <a:buClrTx/>
              <a:buFont typeface="Wingdings" pitchFamily="2" charset="2"/>
              <a:buChar char="ü"/>
              <a:defRPr/>
            </a:lvl2pPr>
            <a:lvl3pPr marL="1022350" indent="-350838">
              <a:buClrTx/>
              <a:buFont typeface="Wingdings" pitchFamily="2" charset="2"/>
              <a:buChar char="ü"/>
              <a:defRPr/>
            </a:lvl3pPr>
            <a:lvl4pPr marL="1339850" indent="-315913">
              <a:buClrTx/>
              <a:buFont typeface="Wingdings" pitchFamily="2" charset="2"/>
              <a:buChar char="ü"/>
              <a:defRPr/>
            </a:lvl4pPr>
            <a:lvl5pPr marL="1681163" indent="-339725">
              <a:buClrTx/>
              <a:buFont typeface="Wingdings" pitchFamily="2" charset="2"/>
              <a:buChar char="ü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88229-2361-4A3F-BA53-4D47DBEF09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230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665D2-1456-4792-AC3E-15A71FC10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26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5BF86-0940-4C50-AE4F-DD9BBD15E2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46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CA126-CF18-4FCF-A638-D0B2D41FD0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607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A1DE4-A948-4A9D-BB6B-496CDABFEA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92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0C680-7015-401C-A81F-9DD1E9CF2C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802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00B1B-67E0-4E7B-9209-3CEABF0F75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1875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08634-CB63-4D69-80F1-14E75C10A9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58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8288"/>
            <a:ext cx="822960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j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596F23AA-DE9A-4829-9FCF-22AC076A60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1032" name="Picture 409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322" r:id="rId14"/>
    <p:sldLayoutId id="214748432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27.wmf"/><Relationship Id="rId3" Type="http://schemas.openxmlformats.org/officeDocument/2006/relationships/notesSlide" Target="../notesSlides/notesSlide7.xml"/><Relationship Id="rId21" Type="http://schemas.openxmlformats.org/officeDocument/2006/relationships/oleObject" Target="../embeddings/oleObject9.bin"/><Relationship Id="rId7" Type="http://schemas.openxmlformats.org/officeDocument/2006/relationships/image" Target="../media/image22.wmf"/><Relationship Id="rId12" Type="http://schemas.openxmlformats.org/officeDocument/2006/relationships/image" Target="../media/image30.tif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wmf"/><Relationship Id="rId20" Type="http://schemas.openxmlformats.org/officeDocument/2006/relationships/image" Target="../media/image28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5" Type="http://schemas.openxmlformats.org/officeDocument/2006/relationships/oleObject" Target="../embeddings/oleObject6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3.wmf"/><Relationship Id="rId14" Type="http://schemas.openxmlformats.org/officeDocument/2006/relationships/image" Target="../media/image25.wmf"/><Relationship Id="rId22" Type="http://schemas.openxmlformats.org/officeDocument/2006/relationships/image" Target="../media/image2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43.tiff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2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58.wmf"/><Relationship Id="rId3" Type="http://schemas.openxmlformats.org/officeDocument/2006/relationships/image" Target="../media/image60.tiff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7.wmf"/><Relationship Id="rId5" Type="http://schemas.openxmlformats.org/officeDocument/2006/relationships/image" Target="../media/image54.wmf"/><Relationship Id="rId15" Type="http://schemas.openxmlformats.org/officeDocument/2006/relationships/image" Target="../media/image59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1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64.tiff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63.wmf"/><Relationship Id="rId4" Type="http://schemas.openxmlformats.org/officeDocument/2006/relationships/image" Target="../media/image65.tiff"/><Relationship Id="rId9" Type="http://schemas.openxmlformats.org/officeDocument/2006/relationships/oleObject" Target="../embeddings/oleObject2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wmf"/><Relationship Id="rId2" Type="http://schemas.openxmlformats.org/officeDocument/2006/relationships/tags" Target="../tags/tag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69.tiff"/><Relationship Id="rId4" Type="http://schemas.openxmlformats.org/officeDocument/2006/relationships/image" Target="../media/image68.tiff"/><Relationship Id="rId9" Type="http://schemas.openxmlformats.org/officeDocument/2006/relationships/image" Target="../media/image6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74.tiff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73.wmf"/><Relationship Id="rId5" Type="http://schemas.openxmlformats.org/officeDocument/2006/relationships/image" Target="../media/image70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7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79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31.bin"/><Relationship Id="rId2" Type="http://schemas.openxmlformats.org/officeDocument/2006/relationships/tags" Target="../tags/tag4.xml"/><Relationship Id="rId16" Type="http://schemas.openxmlformats.org/officeDocument/2006/relationships/image" Target="../media/image80.w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78.wmf"/><Relationship Id="rId5" Type="http://schemas.openxmlformats.org/officeDocument/2006/relationships/image" Target="../media/image81.tiff"/><Relationship Id="rId15" Type="http://schemas.openxmlformats.org/officeDocument/2006/relationships/oleObject" Target="../embeddings/oleObject32.bin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74.tiff"/><Relationship Id="rId9" Type="http://schemas.openxmlformats.org/officeDocument/2006/relationships/image" Target="../media/image77.wmf"/><Relationship Id="rId14" Type="http://schemas.openxmlformats.org/officeDocument/2006/relationships/image" Target="../media/image8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7" Type="http://schemas.openxmlformats.org/officeDocument/2006/relationships/image" Target="../media/image93.jpeg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97.tiff"/><Relationship Id="rId4" Type="http://schemas.openxmlformats.org/officeDocument/2006/relationships/image" Target="../media/image9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8.wmf"/><Relationship Id="rId4" Type="http://schemas.openxmlformats.org/officeDocument/2006/relationships/oleObject" Target="../embeddings/oleObject3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0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3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6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110.wmf"/><Relationship Id="rId18" Type="http://schemas.openxmlformats.org/officeDocument/2006/relationships/oleObject" Target="../embeddings/oleObject43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114.wmf"/><Relationship Id="rId7" Type="http://schemas.openxmlformats.org/officeDocument/2006/relationships/image" Target="../media/image107.wmf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112.wmf"/><Relationship Id="rId25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.bin"/><Relationship Id="rId20" Type="http://schemas.openxmlformats.org/officeDocument/2006/relationships/oleObject" Target="../embeddings/oleObject44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109.wmf"/><Relationship Id="rId24" Type="http://schemas.openxmlformats.org/officeDocument/2006/relationships/oleObject" Target="../embeddings/oleObject46.bin"/><Relationship Id="rId5" Type="http://schemas.openxmlformats.org/officeDocument/2006/relationships/image" Target="../media/image118.png"/><Relationship Id="rId15" Type="http://schemas.openxmlformats.org/officeDocument/2006/relationships/image" Target="../media/image111.wmf"/><Relationship Id="rId23" Type="http://schemas.openxmlformats.org/officeDocument/2006/relationships/image" Target="../media/image115.wmf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113.wmf"/><Relationship Id="rId4" Type="http://schemas.openxmlformats.org/officeDocument/2006/relationships/image" Target="../media/image117.png"/><Relationship Id="rId9" Type="http://schemas.openxmlformats.org/officeDocument/2006/relationships/image" Target="../media/image108.wmf"/><Relationship Id="rId14" Type="http://schemas.openxmlformats.org/officeDocument/2006/relationships/oleObject" Target="../embeddings/oleObject41.bin"/><Relationship Id="rId22" Type="http://schemas.openxmlformats.org/officeDocument/2006/relationships/oleObject" Target="../embeddings/oleObject4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6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24.png"/><Relationship Id="rId12" Type="http://schemas.openxmlformats.org/officeDocument/2006/relationships/image" Target="../media/image12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9.png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3.png"/><Relationship Id="rId11" Type="http://schemas.openxmlformats.org/officeDocument/2006/relationships/oleObject" Target="../embeddings/oleObject48.bin"/><Relationship Id="rId5" Type="http://schemas.openxmlformats.org/officeDocument/2006/relationships/image" Target="../media/image122.png"/><Relationship Id="rId15" Type="http://schemas.openxmlformats.org/officeDocument/2006/relationships/image" Target="../media/image128.png"/><Relationship Id="rId10" Type="http://schemas.openxmlformats.org/officeDocument/2006/relationships/image" Target="../media/image119.wmf"/><Relationship Id="rId4" Type="http://schemas.openxmlformats.org/officeDocument/2006/relationships/image" Target="../media/image121.png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oleObject" Target="../embeddings/oleObject53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1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30.w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132.wmf"/><Relationship Id="rId4" Type="http://schemas.openxmlformats.org/officeDocument/2006/relationships/image" Target="../media/image135.png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13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7.tiff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54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4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jpeg"/><Relationship Id="rId4" Type="http://schemas.openxmlformats.org/officeDocument/2006/relationships/image" Target="../media/image147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6.bin"/><Relationship Id="rId2" Type="http://schemas.openxmlformats.org/officeDocument/2006/relationships/tags" Target="../tags/tag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52.tiff"/><Relationship Id="rId5" Type="http://schemas.openxmlformats.org/officeDocument/2006/relationships/image" Target="../media/image151.tiff"/><Relationship Id="rId4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jpe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171.wmf"/><Relationship Id="rId18" Type="http://schemas.openxmlformats.org/officeDocument/2006/relationships/oleObject" Target="../embeddings/oleObject63.bin"/><Relationship Id="rId26" Type="http://schemas.openxmlformats.org/officeDocument/2006/relationships/oleObject" Target="../embeddings/oleObject67.bin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175.wmf"/><Relationship Id="rId7" Type="http://schemas.openxmlformats.org/officeDocument/2006/relationships/image" Target="../media/image168.wmf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173.wmf"/><Relationship Id="rId25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.bin"/><Relationship Id="rId20" Type="http://schemas.openxmlformats.org/officeDocument/2006/relationships/oleObject" Target="../embeddings/oleObject64.bin"/><Relationship Id="rId29" Type="http://schemas.openxmlformats.org/officeDocument/2006/relationships/image" Target="../media/image179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170.wmf"/><Relationship Id="rId24" Type="http://schemas.openxmlformats.org/officeDocument/2006/relationships/oleObject" Target="../embeddings/oleObject66.bin"/><Relationship Id="rId5" Type="http://schemas.openxmlformats.org/officeDocument/2006/relationships/image" Target="../media/image181.tiff"/><Relationship Id="rId15" Type="http://schemas.openxmlformats.org/officeDocument/2006/relationships/image" Target="../media/image172.wmf"/><Relationship Id="rId23" Type="http://schemas.openxmlformats.org/officeDocument/2006/relationships/image" Target="../media/image176.wmf"/><Relationship Id="rId28" Type="http://schemas.openxmlformats.org/officeDocument/2006/relationships/oleObject" Target="../embeddings/oleObject68.bin"/><Relationship Id="rId10" Type="http://schemas.openxmlformats.org/officeDocument/2006/relationships/oleObject" Target="../embeddings/oleObject59.bin"/><Relationship Id="rId19" Type="http://schemas.openxmlformats.org/officeDocument/2006/relationships/image" Target="../media/image174.wmf"/><Relationship Id="rId4" Type="http://schemas.openxmlformats.org/officeDocument/2006/relationships/image" Target="../media/image180.tiff"/><Relationship Id="rId9" Type="http://schemas.openxmlformats.org/officeDocument/2006/relationships/image" Target="../media/image169.wmf"/><Relationship Id="rId14" Type="http://schemas.openxmlformats.org/officeDocument/2006/relationships/oleObject" Target="../embeddings/oleObject61.bin"/><Relationship Id="rId22" Type="http://schemas.openxmlformats.org/officeDocument/2006/relationships/oleObject" Target="../embeddings/oleObject65.bin"/><Relationship Id="rId27" Type="http://schemas.openxmlformats.org/officeDocument/2006/relationships/image" Target="../media/image178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tiff"/><Relationship Id="rId4" Type="http://schemas.openxmlformats.org/officeDocument/2006/relationships/image" Target="../media/image183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tif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 bwMode="auto">
          <a:xfrm>
            <a:off x="755576" y="1142747"/>
            <a:ext cx="3384376" cy="30165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8564" y="980728"/>
            <a:ext cx="3672408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北京大学博士学位论文答辩</a:t>
            </a:r>
            <a:endParaRPr lang="zh-CN" altLang="en-US" sz="2000" dirty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9592" y="1700808"/>
            <a:ext cx="7560840" cy="1741816"/>
          </a:xfrm>
        </p:spPr>
        <p:txBody>
          <a:bodyPr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400" dirty="0" smtClean="0">
                <a:solidFill>
                  <a:srgbClr val="FF0000"/>
                </a:solidFill>
                <a:cs typeface="Arial" panose="020B0604020202020204" pitchFamily="34" charset="0"/>
              </a:rPr>
              <a:t>复合材料</a:t>
            </a:r>
            <a:r>
              <a:rPr lang="zh-CN" altLang="en-US" sz="4400" dirty="0">
                <a:solidFill>
                  <a:srgbClr val="FF0000"/>
                </a:solidFill>
                <a:cs typeface="Arial" panose="020B0604020202020204" pitchFamily="34" charset="0"/>
              </a:rPr>
              <a:t>板</a:t>
            </a:r>
            <a:r>
              <a:rPr lang="zh-CN" altLang="en-US" sz="4400" dirty="0" smtClean="0">
                <a:solidFill>
                  <a:srgbClr val="FF0000"/>
                </a:solidFill>
                <a:cs typeface="Arial" panose="020B0604020202020204" pitchFamily="34" charset="0"/>
              </a:rPr>
              <a:t>状结构典型无损检测方法研究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95736" y="3699029"/>
            <a:ext cx="4464496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研究生：李冰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导  师：励争 教授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23728" y="4995719"/>
            <a:ext cx="5112568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北京大学工学院力学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工程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科学系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固体力学专业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2015-6-5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同心圆 4"/>
          <p:cNvSpPr/>
          <p:nvPr/>
        </p:nvSpPr>
        <p:spPr bwMode="auto">
          <a:xfrm>
            <a:off x="3995936" y="1139126"/>
            <a:ext cx="144016" cy="144016"/>
          </a:xfrm>
          <a:prstGeom prst="donut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同心圆 7"/>
          <p:cNvSpPr/>
          <p:nvPr/>
        </p:nvSpPr>
        <p:spPr bwMode="auto">
          <a:xfrm>
            <a:off x="755576" y="1139126"/>
            <a:ext cx="144016" cy="144016"/>
          </a:xfrm>
          <a:prstGeom prst="donut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6" y="3140968"/>
            <a:ext cx="2994078" cy="20940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74" y="3248587"/>
            <a:ext cx="2664866" cy="17971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548680"/>
            <a:ext cx="485775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2.1. </a:t>
            </a:r>
            <a:r>
              <a:rPr lang="zh-CN" altLang="en-US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面临的问题</a:t>
            </a:r>
            <a:endParaRPr lang="en-US" altLang="zh-CN" sz="26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200" y="5096217"/>
            <a:ext cx="2714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巩克壮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博士学位论文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2009.7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215" y="4941168"/>
            <a:ext cx="300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Kudela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Mech. Syst. Signal Pr., 2008(22)</a:t>
            </a:r>
            <a:endParaRPr lang="zh-CN" alt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971600" y="5672861"/>
            <a:ext cx="7632848" cy="492443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波速</a:t>
            </a:r>
            <a:r>
              <a:rPr lang="zh-CN" altLang="en-US" sz="2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对传播方向的</a:t>
            </a:r>
            <a:r>
              <a:rPr lang="zh-CN" altLang="en-US" sz="2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依赖性限制了</a:t>
            </a:r>
            <a:r>
              <a:rPr lang="en-US" altLang="zh-CN" sz="2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Lamb</a:t>
            </a:r>
            <a:r>
              <a:rPr lang="zh-CN" altLang="en-US" sz="2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波检测的发展</a:t>
            </a:r>
            <a:endParaRPr lang="zh-CN" altLang="en-US" sz="2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09" y="1216290"/>
            <a:ext cx="3620235" cy="18526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85" y="1196752"/>
            <a:ext cx="4314763" cy="1894147"/>
          </a:xfrm>
          <a:prstGeom prst="rect">
            <a:avLst/>
          </a:prstGeom>
        </p:spPr>
      </p:pic>
      <p:pic>
        <p:nvPicPr>
          <p:cNvPr id="71682" name="Picture 2" descr="CFRP1-press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739" y="3322376"/>
            <a:ext cx="2785370" cy="172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3"/>
          <p:cNvCxnSpPr>
            <a:cxnSpLocks noChangeShapeType="1"/>
          </p:cNvCxnSpPr>
          <p:nvPr/>
        </p:nvCxnSpPr>
        <p:spPr bwMode="auto">
          <a:xfrm>
            <a:off x="4289685" y="1268760"/>
            <a:ext cx="0" cy="1894147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251520" y="3162907"/>
            <a:ext cx="8618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3098076" y="3162907"/>
            <a:ext cx="0" cy="20662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6084739" y="3162907"/>
            <a:ext cx="0" cy="21686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15"/>
          <p:cNvSpPr txBox="1"/>
          <p:nvPr/>
        </p:nvSpPr>
        <p:spPr>
          <a:xfrm>
            <a:off x="596506" y="2863969"/>
            <a:ext cx="300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Moll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Smart. Mater. </a:t>
            </a:r>
            <a:r>
              <a:rPr lang="en-U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2010(19))</a:t>
            </a:r>
            <a:endParaRPr lang="zh-CN" alt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15"/>
          <p:cNvSpPr txBox="1"/>
          <p:nvPr/>
        </p:nvSpPr>
        <p:spPr>
          <a:xfrm>
            <a:off x="3059832" y="515169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altLang="zh-CN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Purekar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Mech. Syst. Signal Pr., 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2010(21)</a:t>
            </a:r>
            <a:endParaRPr lang="zh-CN" alt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15"/>
          <p:cNvSpPr txBox="1"/>
          <p:nvPr/>
        </p:nvSpPr>
        <p:spPr>
          <a:xfrm>
            <a:off x="4995844" y="2832092"/>
            <a:ext cx="346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Wang,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COMPOS SCI </a:t>
            </a:r>
            <a:r>
              <a:rPr lang="en-US" altLang="zh-CN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TECHNOL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2007(67)</a:t>
            </a:r>
            <a:endParaRPr lang="zh-CN" alt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4637" y="1268760"/>
            <a:ext cx="196768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3D elasticity theory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545" y="1268760"/>
            <a:ext cx="1728192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Spectral element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6975" y="3284984"/>
            <a:ext cx="172868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Spectral element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7" y="3276273"/>
            <a:ext cx="144016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Generalized finite element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18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" r="37713" b="7032"/>
          <a:stretch/>
        </p:blipFill>
        <p:spPr>
          <a:xfrm>
            <a:off x="1619672" y="1196752"/>
            <a:ext cx="5544616" cy="3162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548680"/>
            <a:ext cx="485775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2.1. Lamb</a:t>
            </a:r>
            <a:r>
              <a:rPr lang="zh-CN" altLang="en-US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波波速面方程 </a:t>
            </a: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en-US" altLang="zh-CN" sz="2600" dirty="0" err="1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i</a:t>
            </a: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)</a:t>
            </a:r>
            <a:endParaRPr lang="en-US" altLang="zh-CN" sz="26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755576" y="4365104"/>
            <a:ext cx="7846811" cy="19543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200" dirty="0" smtClean="0">
                <a:latin typeface="+mn-ea"/>
                <a:ea typeface="+mn-ea"/>
                <a:cs typeface="Times New Roman" pitchFamily="18" charset="0"/>
              </a:rPr>
              <a:t>在初始频域时</a:t>
            </a:r>
            <a:r>
              <a:rPr lang="en-US" altLang="zh-CN" sz="2200" dirty="0" smtClean="0">
                <a:latin typeface="+mn-ea"/>
                <a:ea typeface="+mn-ea"/>
                <a:cs typeface="Times New Roman" pitchFamily="18" charset="0"/>
              </a:rPr>
              <a:t>(&lt;0.5 MHz*mm)</a:t>
            </a:r>
            <a:r>
              <a:rPr lang="zh-CN" altLang="en-US" sz="2200" dirty="0" smtClean="0">
                <a:latin typeface="+mn-ea"/>
                <a:ea typeface="+mn-ea"/>
                <a:cs typeface="Times New Roman" pitchFamily="18" charset="0"/>
              </a:rPr>
              <a:t>，</a:t>
            </a:r>
            <a:r>
              <a:rPr lang="en-US" altLang="zh-CN" sz="2200" dirty="0" err="1" smtClean="0">
                <a:latin typeface="+mn-ea"/>
                <a:ea typeface="+mn-ea"/>
                <a:cs typeface="Times New Roman" pitchFamily="18" charset="0"/>
              </a:rPr>
              <a:t>S</a:t>
            </a:r>
            <a:r>
              <a:rPr lang="en-US" altLang="zh-CN" sz="2200" baseline="-25000" dirty="0" err="1">
                <a:latin typeface="+mn-ea"/>
                <a:ea typeface="+mn-ea"/>
                <a:cs typeface="Times New Roman" pitchFamily="18" charset="0"/>
              </a:rPr>
              <a:t>0</a:t>
            </a:r>
            <a:r>
              <a:rPr lang="zh-CN" altLang="en-US" sz="2200" dirty="0" smtClean="0">
                <a:latin typeface="+mn-ea"/>
                <a:ea typeface="+mn-ea"/>
                <a:cs typeface="Times New Roman" pitchFamily="18" charset="0"/>
              </a:rPr>
              <a:t>模态波</a:t>
            </a:r>
            <a:r>
              <a:rPr lang="en-US" altLang="zh-CN" sz="2200" dirty="0" smtClean="0">
                <a:latin typeface="+mn-ea"/>
                <a:ea typeface="+mn-ea"/>
                <a:cs typeface="Times New Roman" pitchFamily="18" charset="0"/>
              </a:rPr>
              <a:t>: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sz="2200" dirty="0" smtClean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sz="2200" dirty="0" smtClean="0">
                <a:latin typeface="+mn-ea"/>
                <a:ea typeface="+mn-ea"/>
                <a:cs typeface="Times New Roman" pitchFamily="18" charset="0"/>
              </a:rPr>
              <a:t>相对非频散性</a:t>
            </a:r>
            <a:r>
              <a:rPr lang="en-US" altLang="zh-CN" sz="2200" dirty="0" smtClean="0">
                <a:latin typeface="+mn-ea"/>
                <a:ea typeface="+mn-ea"/>
                <a:cs typeface="Times New Roman" pitchFamily="18" charset="0"/>
              </a:rPr>
              <a:t>;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sz="2200" dirty="0" smtClean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sz="2200" dirty="0" smtClean="0">
                <a:latin typeface="+mn-ea"/>
                <a:ea typeface="+mn-ea"/>
                <a:cs typeface="Times New Roman" pitchFamily="18" charset="0"/>
              </a:rPr>
              <a:t>速度几乎保持不变</a:t>
            </a:r>
            <a:r>
              <a:rPr lang="en-US" altLang="zh-CN" sz="2200" dirty="0" smtClean="0"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en-US" altLang="zh-CN" sz="2200" dirty="0" err="1" smtClean="0">
                <a:latin typeface="+mn-ea"/>
                <a:ea typeface="+mn-ea"/>
                <a:cs typeface="Times New Roman" pitchFamily="18" charset="0"/>
              </a:rPr>
              <a:t>C</a:t>
            </a:r>
            <a:r>
              <a:rPr lang="en-US" altLang="zh-CN" sz="2200" i="1" baseline="-25000" dirty="0" err="1" smtClean="0">
                <a:latin typeface="+mn-ea"/>
                <a:ea typeface="+mn-ea"/>
                <a:cs typeface="Times New Roman" pitchFamily="18" charset="0"/>
              </a:rPr>
              <a:t>p0</a:t>
            </a:r>
            <a:r>
              <a:rPr lang="en-US" altLang="zh-CN" sz="2200" dirty="0" smtClean="0">
                <a:latin typeface="+mn-ea"/>
                <a:ea typeface="+mn-ea"/>
                <a:cs typeface="Times New Roman" pitchFamily="18" charset="0"/>
              </a:rPr>
              <a:t>;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sz="2200" dirty="0" smtClean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sz="2200" dirty="0" smtClean="0">
                <a:latin typeface="+mn-ea"/>
                <a:ea typeface="+mn-ea"/>
                <a:cs typeface="Times New Roman" pitchFamily="18" charset="0"/>
              </a:rPr>
              <a:t>波速最快；</a:t>
            </a:r>
            <a:endParaRPr lang="en-US" altLang="zh-CN" sz="2200" dirty="0" smtClean="0"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sz="2200" dirty="0" smtClean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sz="2200" dirty="0" smtClean="0">
                <a:latin typeface="+mn-ea"/>
                <a:ea typeface="+mn-ea"/>
                <a:cs typeface="Times New Roman" pitchFamily="18" charset="0"/>
              </a:rPr>
              <a:t>衰减较小；</a:t>
            </a:r>
            <a:endParaRPr lang="zh-CN" altLang="en-US" sz="2200" dirty="0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228184" y="4873636"/>
            <a:ext cx="1728192" cy="978729"/>
          </a:xfrm>
          <a:prstGeom prst="rect">
            <a:avLst/>
          </a:pr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 anchorCtr="1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波速面可用</a:t>
            </a:r>
            <a:r>
              <a:rPr lang="en-US" altLang="zh-CN" sz="2400" b="1" i="1" dirty="0" err="1" smtClean="0">
                <a:solidFill>
                  <a:srgbClr val="FF0000"/>
                </a:solidFill>
                <a:ea typeface="黑体" panose="02010609060101010101" pitchFamily="49" charset="-122"/>
              </a:rPr>
              <a:t>C</a:t>
            </a:r>
            <a:r>
              <a:rPr lang="en-US" altLang="zh-CN" sz="2400" b="1" i="1" baseline="-25000" dirty="0" err="1" smtClean="0">
                <a:solidFill>
                  <a:srgbClr val="FF0000"/>
                </a:solidFill>
                <a:ea typeface="黑体" panose="02010609060101010101" pitchFamily="49" charset="-122"/>
              </a:rPr>
              <a:t>p0</a:t>
            </a:r>
            <a:r>
              <a:rPr lang="zh-CN" altLang="en-US" sz="24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表示</a:t>
            </a:r>
            <a:endParaRPr lang="en-US" altLang="zh-CN" sz="1600" b="1" i="1" dirty="0" smtClean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26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42"/>
          <p:cNvSpPr/>
          <p:nvPr/>
        </p:nvSpPr>
        <p:spPr bwMode="auto">
          <a:xfrm>
            <a:off x="4639940" y="5229200"/>
            <a:ext cx="4328864" cy="1114527"/>
          </a:xfrm>
          <a:prstGeom prst="roundRect">
            <a:avLst/>
          </a:prstGeom>
          <a:noFill/>
          <a:ln w="12700"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" name="圆角矩形 60"/>
          <p:cNvSpPr/>
          <p:nvPr/>
        </p:nvSpPr>
        <p:spPr bwMode="auto">
          <a:xfrm>
            <a:off x="6012160" y="5116972"/>
            <a:ext cx="1800200" cy="150257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476194" y="5128540"/>
            <a:ext cx="3311650" cy="11807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2339752" y="4984524"/>
            <a:ext cx="1296144" cy="288032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4635624" y="3826641"/>
            <a:ext cx="4328864" cy="1114527"/>
          </a:xfrm>
          <a:prstGeom prst="roundRect">
            <a:avLst/>
          </a:prstGeom>
          <a:noFill/>
          <a:ln w="12700"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7704348" y="3714375"/>
            <a:ext cx="864096" cy="25297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72422" y="1339751"/>
            <a:ext cx="3096344" cy="1284410"/>
          </a:xfrm>
          <a:prstGeom prst="rect">
            <a:avLst/>
          </a:prstGeom>
          <a:noFill/>
          <a:ln w="12700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3419872" y="1459331"/>
            <a:ext cx="360040" cy="1036420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899591" y="2204864"/>
            <a:ext cx="1281391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755576" y="27338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774716"/>
              </p:ext>
            </p:extLst>
          </p:nvPr>
        </p:nvGraphicFramePr>
        <p:xfrm>
          <a:off x="564776" y="2305589"/>
          <a:ext cx="7937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0" name="Equation" r:id="rId4" imgW="685800" imgH="228600" progId="Equation.DSMT4">
                  <p:embed/>
                </p:oleObj>
              </mc:Choice>
              <mc:Fallback>
                <p:oleObj name="Equation" r:id="rId4" imgW="6858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776" y="2305589"/>
                        <a:ext cx="793750" cy="276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786392" y="32628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411416"/>
              </p:ext>
            </p:extLst>
          </p:nvPr>
        </p:nvGraphicFramePr>
        <p:xfrm>
          <a:off x="1400598" y="2276872"/>
          <a:ext cx="76517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1" name="Equation" r:id="rId6" imgW="660240" imgH="253800" progId="Equation.DSMT4">
                  <p:embed/>
                </p:oleObj>
              </mc:Choice>
              <mc:Fallback>
                <p:oleObj name="Equation" r:id="rId6" imgW="660240" imgH="253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598" y="2276872"/>
                        <a:ext cx="765175" cy="309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723102" y="37100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109628"/>
              </p:ext>
            </p:extLst>
          </p:nvPr>
        </p:nvGraphicFramePr>
        <p:xfrm>
          <a:off x="2238780" y="2276872"/>
          <a:ext cx="1181092" cy="309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2" name="Equation" r:id="rId8" imgW="1028254" imgH="253890" progId="Equation.DSMT4">
                  <p:embed/>
                </p:oleObj>
              </mc:Choice>
              <mc:Fallback>
                <p:oleObj name="Equation" r:id="rId8" imgW="1028254" imgH="25389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780" y="2276872"/>
                        <a:ext cx="1181092" cy="3090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3635896" y="307430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46950"/>
              </p:ext>
            </p:extLst>
          </p:nvPr>
        </p:nvGraphicFramePr>
        <p:xfrm>
          <a:off x="468313" y="3009259"/>
          <a:ext cx="4328059" cy="407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" name="Equation" r:id="rId10" imgW="3111480" imgH="291960" progId="Equation.DSMT4">
                  <p:embed/>
                </p:oleObj>
              </mc:Choice>
              <mc:Fallback>
                <p:oleObj name="Equation" r:id="rId10" imgW="3111480" imgH="29196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009259"/>
                        <a:ext cx="4328059" cy="4078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70" y="1196752"/>
            <a:ext cx="3883410" cy="2422845"/>
          </a:xfrm>
          <a:prstGeom prst="rect">
            <a:avLst/>
          </a:prstGeom>
        </p:spPr>
      </p:pic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5219700" y="429809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678535"/>
              </p:ext>
            </p:extLst>
          </p:nvPr>
        </p:nvGraphicFramePr>
        <p:xfrm>
          <a:off x="573499" y="3991856"/>
          <a:ext cx="3683455" cy="73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4" name="Equation" r:id="rId13" imgW="2679700" imgH="520700" progId="Equation.DSMT4">
                  <p:embed/>
                </p:oleObj>
              </mc:Choice>
              <mc:Fallback>
                <p:oleObj name="Equation" r:id="rId13" imgW="2679700" imgH="5207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99" y="3991856"/>
                        <a:ext cx="3683455" cy="7366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912336"/>
              </p:ext>
            </p:extLst>
          </p:nvPr>
        </p:nvGraphicFramePr>
        <p:xfrm>
          <a:off x="4852920" y="3862341"/>
          <a:ext cx="3895544" cy="1036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5" name="Equation" r:id="rId15" imgW="3835080" imgH="1015920" progId="Equation.DSMT4">
                  <p:embed/>
                </p:oleObj>
              </mc:Choice>
              <mc:Fallback>
                <p:oleObj name="Equation" r:id="rId15" imgW="3835080" imgH="101592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2920" y="3862341"/>
                        <a:ext cx="3895544" cy="1036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539552" y="53576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592593"/>
              </p:ext>
            </p:extLst>
          </p:nvPr>
        </p:nvGraphicFramePr>
        <p:xfrm>
          <a:off x="4719768" y="5240648"/>
          <a:ext cx="4212176" cy="1045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6" name="Equation" r:id="rId17" imgW="4140200" imgH="1041400" progId="Equation.DSMT4">
                  <p:embed/>
                </p:oleObj>
              </mc:Choice>
              <mc:Fallback>
                <p:oleObj name="Equation" r:id="rId17" imgW="4140200" imgH="10414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9768" y="5240648"/>
                        <a:ext cx="4212176" cy="10458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5319255" y="59600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408987"/>
              </p:ext>
            </p:extLst>
          </p:nvPr>
        </p:nvGraphicFramePr>
        <p:xfrm>
          <a:off x="551347" y="5301208"/>
          <a:ext cx="3012541" cy="776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7" name="Equation" r:id="rId19" imgW="2171700" imgH="558800" progId="Equation.DSMT4">
                  <p:embed/>
                </p:oleObj>
              </mc:Choice>
              <mc:Fallback>
                <p:oleObj name="Equation" r:id="rId19" imgW="2171700" imgH="5588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47" y="5301208"/>
                        <a:ext cx="3012541" cy="7761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698542" y="164969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7" name="Rectangle 42"/>
          <p:cNvSpPr>
            <a:spLocks noChangeArrowheads="1"/>
          </p:cNvSpPr>
          <p:nvPr/>
        </p:nvSpPr>
        <p:spPr bwMode="auto">
          <a:xfrm>
            <a:off x="573499" y="14477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324573"/>
              </p:ext>
            </p:extLst>
          </p:nvPr>
        </p:nvGraphicFramePr>
        <p:xfrm>
          <a:off x="573499" y="1447761"/>
          <a:ext cx="2696817" cy="710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8" name="Equation" r:id="rId21" imgW="1955800" imgH="533400" progId="Equation.DSMT4">
                  <p:embed/>
                </p:oleObj>
              </mc:Choice>
              <mc:Fallback>
                <p:oleObj name="Equation" r:id="rId21" imgW="1955800" imgH="5334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99" y="1447761"/>
                        <a:ext cx="2696817" cy="7103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矩形 38"/>
          <p:cNvSpPr/>
          <p:nvPr/>
        </p:nvSpPr>
        <p:spPr bwMode="auto">
          <a:xfrm>
            <a:off x="467544" y="2930288"/>
            <a:ext cx="4368568" cy="570720"/>
          </a:xfrm>
          <a:prstGeom prst="rect">
            <a:avLst/>
          </a:prstGeom>
          <a:noFill/>
          <a:ln w="12700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456378" y="3861048"/>
            <a:ext cx="3899598" cy="974421"/>
          </a:xfrm>
          <a:prstGeom prst="rect">
            <a:avLst/>
          </a:prstGeom>
          <a:noFill/>
          <a:ln w="12700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下箭头 46"/>
          <p:cNvSpPr/>
          <p:nvPr/>
        </p:nvSpPr>
        <p:spPr bwMode="auto">
          <a:xfrm>
            <a:off x="1921907" y="2624161"/>
            <a:ext cx="165817" cy="306127"/>
          </a:xfrm>
          <a:prstGeom prst="downArrow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" name="下箭头 47"/>
          <p:cNvSpPr/>
          <p:nvPr/>
        </p:nvSpPr>
        <p:spPr bwMode="auto">
          <a:xfrm>
            <a:off x="1920780" y="3538714"/>
            <a:ext cx="165817" cy="306127"/>
          </a:xfrm>
          <a:prstGeom prst="downArrow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0" name="右箭头 49"/>
          <p:cNvSpPr/>
          <p:nvPr/>
        </p:nvSpPr>
        <p:spPr bwMode="auto">
          <a:xfrm flipH="1">
            <a:off x="4365025" y="4309380"/>
            <a:ext cx="261549" cy="160223"/>
          </a:xfrm>
          <a:prstGeom prst="rightArrow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1" name="右箭头 50"/>
          <p:cNvSpPr/>
          <p:nvPr/>
        </p:nvSpPr>
        <p:spPr bwMode="auto">
          <a:xfrm flipH="1">
            <a:off x="3940850" y="5553017"/>
            <a:ext cx="638988" cy="288665"/>
          </a:xfrm>
          <a:prstGeom prst="right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下箭头 51"/>
          <p:cNvSpPr/>
          <p:nvPr/>
        </p:nvSpPr>
        <p:spPr bwMode="auto">
          <a:xfrm>
            <a:off x="1920780" y="4856987"/>
            <a:ext cx="165817" cy="259985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3" name="下箭头 52"/>
          <p:cNvSpPr/>
          <p:nvPr/>
        </p:nvSpPr>
        <p:spPr bwMode="auto">
          <a:xfrm>
            <a:off x="6717147" y="4944019"/>
            <a:ext cx="165817" cy="259985"/>
          </a:xfrm>
          <a:prstGeom prst="downArrow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347864" y="1392873"/>
            <a:ext cx="576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频散方程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620000" y="3629542"/>
            <a:ext cx="145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转轴</a:t>
            </a:r>
            <a:r>
              <a:rPr lang="zh-CN" altLang="en-US" dirty="0" smtClean="0">
                <a:solidFill>
                  <a:srgbClr val="0000FF"/>
                </a:solidFill>
              </a:rPr>
              <a:t>公式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267744" y="491980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</a:rPr>
              <a:t>波速面方程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940152" y="5013176"/>
            <a:ext cx="205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层合板   等效理论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548680"/>
            <a:ext cx="485775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2.1. Lamb</a:t>
            </a:r>
            <a:r>
              <a:rPr lang="zh-CN" altLang="en-US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波波速面方程 </a:t>
            </a: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(ii)</a:t>
            </a:r>
            <a:endParaRPr lang="en-US" altLang="zh-CN" sz="26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92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4304442"/>
            <a:ext cx="4464497" cy="238822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4" y="1295941"/>
            <a:ext cx="4850007" cy="2966316"/>
          </a:xfrm>
          <a:prstGeom prst="rect">
            <a:avLst/>
          </a:prstGeom>
        </p:spPr>
      </p:pic>
      <p:pic>
        <p:nvPicPr>
          <p:cNvPr id="8" name="图片 7" descr="0.tif"/>
          <p:cNvPicPr>
            <a:picLocks noChangeAspect="1"/>
          </p:cNvPicPr>
          <p:nvPr/>
        </p:nvPicPr>
        <p:blipFill rotWithShape="1">
          <a:blip r:embed="rId4"/>
          <a:srcRect t="3196" b="-1"/>
          <a:stretch/>
        </p:blipFill>
        <p:spPr>
          <a:xfrm>
            <a:off x="4860032" y="4288418"/>
            <a:ext cx="4132095" cy="2328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cxnSp>
        <p:nvCxnSpPr>
          <p:cNvPr id="15" name="直接连接符 14"/>
          <p:cNvCxnSpPr/>
          <p:nvPr/>
        </p:nvCxnSpPr>
        <p:spPr bwMode="auto">
          <a:xfrm>
            <a:off x="4716016" y="4221088"/>
            <a:ext cx="0" cy="2411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548680"/>
            <a:ext cx="485775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2.2. </a:t>
            </a:r>
            <a:r>
              <a:rPr lang="zh-CN" altLang="en-US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验证波速面方程 </a:t>
            </a: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en-US" altLang="zh-CN" sz="2600" dirty="0" err="1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i</a:t>
            </a: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)</a:t>
            </a:r>
            <a:endParaRPr lang="en-US" altLang="zh-CN" sz="26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5868144" y="20608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449" y="1301716"/>
            <a:ext cx="3024336" cy="2798954"/>
          </a:xfrm>
          <a:prstGeom prst="rect">
            <a:avLst/>
          </a:prstGeom>
        </p:spPr>
      </p:pic>
      <p:cxnSp>
        <p:nvCxnSpPr>
          <p:cNvPr id="59" name="直接箭头连接符 58"/>
          <p:cNvCxnSpPr/>
          <p:nvPr/>
        </p:nvCxnSpPr>
        <p:spPr bwMode="auto">
          <a:xfrm flipH="1">
            <a:off x="6153226" y="3068960"/>
            <a:ext cx="723029" cy="139440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62" name="文本框 61"/>
          <p:cNvSpPr txBox="1"/>
          <p:nvPr/>
        </p:nvSpPr>
        <p:spPr>
          <a:xfrm>
            <a:off x="5436096" y="4463368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Pin-force Model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4" name="直接连接符 63"/>
          <p:cNvCxnSpPr/>
          <p:nvPr/>
        </p:nvCxnSpPr>
        <p:spPr bwMode="auto">
          <a:xfrm>
            <a:off x="213172" y="4220070"/>
            <a:ext cx="51509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直接连接符 65"/>
          <p:cNvCxnSpPr/>
          <p:nvPr/>
        </p:nvCxnSpPr>
        <p:spPr bwMode="auto">
          <a:xfrm>
            <a:off x="5364088" y="1181299"/>
            <a:ext cx="0" cy="30397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文本框 70"/>
          <p:cNvSpPr txBox="1"/>
          <p:nvPr/>
        </p:nvSpPr>
        <p:spPr>
          <a:xfrm>
            <a:off x="3566265" y="327676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实验设计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267744" y="44371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激励信号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164288" y="3594379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数值模型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96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14" name="图片 1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51" b="40872"/>
          <a:stretch/>
        </p:blipFill>
        <p:spPr bwMode="auto">
          <a:xfrm>
            <a:off x="251520" y="1196752"/>
            <a:ext cx="4039887" cy="50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51" b="39993"/>
          <a:stretch/>
        </p:blipFill>
        <p:spPr>
          <a:xfrm>
            <a:off x="4477576" y="1198016"/>
            <a:ext cx="3981820" cy="5040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4499992" y="1222537"/>
            <a:ext cx="0" cy="5021101"/>
          </a:xfrm>
          <a:prstGeom prst="line">
            <a:avLst/>
          </a:prstGeom>
          <a:ln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548680"/>
            <a:ext cx="485775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2.2. </a:t>
            </a:r>
            <a:r>
              <a:rPr lang="zh-CN" altLang="en-US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验证波速面方程 </a:t>
            </a: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(ii)</a:t>
            </a:r>
            <a:endParaRPr lang="en-US" altLang="zh-CN" sz="26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62709" y="612523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84168" y="6121526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模拟</a:t>
            </a:r>
          </a:p>
        </p:txBody>
      </p:sp>
    </p:spTree>
    <p:extLst>
      <p:ext uri="{BB962C8B-B14F-4D97-AF65-F5344CB8AC3E}">
        <p14:creationId xmlns:p14="http://schemas.microsoft.com/office/powerpoint/2010/main" val="188699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图片 5" descr="figure5(a)_5(c)1.bmp"/>
          <p:cNvPicPr/>
          <p:nvPr/>
        </p:nvPicPr>
        <p:blipFill>
          <a:blip r:embed="rId3" cstate="print"/>
          <a:srcRect r="696"/>
          <a:stretch>
            <a:fillRect/>
          </a:stretch>
        </p:blipFill>
        <p:spPr>
          <a:xfrm>
            <a:off x="971600" y="1216774"/>
            <a:ext cx="7082955" cy="2686335"/>
          </a:xfrm>
          <a:prstGeom prst="rect">
            <a:avLst/>
          </a:prstGeom>
        </p:spPr>
      </p:pic>
      <p:pic>
        <p:nvPicPr>
          <p:cNvPr id="7" name="图片 6" descr="wave fronts.b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1600" y="4025584"/>
            <a:ext cx="7394045" cy="25717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7290" y="3717032"/>
            <a:ext cx="164307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[</a:t>
            </a:r>
            <a:r>
              <a:rPr lang="en-US" altLang="zh-CN" dirty="0" smtClean="0">
                <a:solidFill>
                  <a:srgbClr val="0000FF"/>
                </a:solidFill>
              </a:rPr>
              <a:t>0]</a:t>
            </a:r>
            <a:r>
              <a:rPr lang="en-US" altLang="zh-CN" sz="1200" dirty="0" smtClean="0">
                <a:solidFill>
                  <a:srgbClr val="0000FF"/>
                </a:solidFill>
              </a:rPr>
              <a:t>10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4744" y="3729174"/>
            <a:ext cx="164307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00FF"/>
                </a:solidFill>
              </a:rPr>
              <a:t>[0/90]</a:t>
            </a:r>
            <a:r>
              <a:rPr lang="en-US" altLang="zh-CN" sz="1200" dirty="0" smtClean="0">
                <a:solidFill>
                  <a:srgbClr val="0000FF"/>
                </a:solidFill>
              </a:rPr>
              <a:t>5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0760" y="3729174"/>
            <a:ext cx="164307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00FF"/>
                </a:solidFill>
              </a:rPr>
              <a:t>[0/90/45/-45]</a:t>
            </a:r>
            <a:r>
              <a:rPr lang="en-US" altLang="zh-CN" sz="1200" dirty="0" smtClean="0">
                <a:solidFill>
                  <a:srgbClr val="0000FF"/>
                </a:solidFill>
              </a:rPr>
              <a:t>s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548680"/>
            <a:ext cx="485775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2.2. </a:t>
            </a:r>
            <a:r>
              <a:rPr lang="zh-CN" altLang="en-US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验证波速面方程 </a:t>
            </a: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(iii)</a:t>
            </a:r>
            <a:endParaRPr lang="en-US" altLang="zh-CN" sz="26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53" y="4005064"/>
            <a:ext cx="7406263" cy="23170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621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56" y="1196752"/>
            <a:ext cx="6013648" cy="3505781"/>
          </a:xfrm>
          <a:prstGeom prst="rect">
            <a:avLst/>
          </a:prstGeom>
        </p:spPr>
      </p:pic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5364088" y="56505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71600" y="5622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951906" y="61305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239585"/>
              </p:ext>
            </p:extLst>
          </p:nvPr>
        </p:nvGraphicFramePr>
        <p:xfrm>
          <a:off x="762088" y="4797152"/>
          <a:ext cx="5748761" cy="684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92" name="Equation" r:id="rId4" imgW="3835400" imgH="495300" progId="Equation.DSMT4">
                  <p:embed/>
                </p:oleObj>
              </mc:Choice>
              <mc:Fallback>
                <p:oleObj name="Equation" r:id="rId4" imgW="3835400" imgH="495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88" y="4797152"/>
                        <a:ext cx="5748761" cy="6847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764282" y="9925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565045"/>
              </p:ext>
            </p:extLst>
          </p:nvPr>
        </p:nvGraphicFramePr>
        <p:xfrm>
          <a:off x="1856186" y="5849971"/>
          <a:ext cx="4641009" cy="45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93" name="Equation" r:id="rId6" imgW="2755900" imgH="241300" progId="Equation.DSMT4">
                  <p:embed/>
                </p:oleObj>
              </mc:Choice>
              <mc:Fallback>
                <p:oleObj name="Equation" r:id="rId6" imgW="2755900" imgH="2413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6186" y="5849971"/>
                        <a:ext cx="4641009" cy="459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右大括号 16"/>
          <p:cNvSpPr/>
          <p:nvPr/>
        </p:nvSpPr>
        <p:spPr bwMode="auto">
          <a:xfrm>
            <a:off x="6572125" y="5127104"/>
            <a:ext cx="394103" cy="966192"/>
          </a:xfrm>
          <a:prstGeom prst="rightBrac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578764"/>
              </p:ext>
            </p:extLst>
          </p:nvPr>
        </p:nvGraphicFramePr>
        <p:xfrm>
          <a:off x="7137266" y="5376552"/>
          <a:ext cx="675094" cy="43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94" name="Equation" r:id="rId8" imgW="355320" imgH="203040" progId="Equation.DSMT4">
                  <p:embed/>
                </p:oleObj>
              </mc:Choice>
              <mc:Fallback>
                <p:oleObj name="Equation" r:id="rId8" imgW="355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7266" y="5376552"/>
                        <a:ext cx="675094" cy="4352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548680"/>
            <a:ext cx="485775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2.3. </a:t>
            </a:r>
            <a:r>
              <a:rPr lang="zh-CN" altLang="en-US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波速面方程用于损伤定位 </a:t>
            </a: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en-US" altLang="zh-CN" sz="2600" dirty="0" err="1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i</a:t>
            </a: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)</a:t>
            </a:r>
            <a:endParaRPr lang="en-US" altLang="zh-CN" sz="26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3" name="加号 2"/>
          <p:cNvSpPr/>
          <p:nvPr/>
        </p:nvSpPr>
        <p:spPr bwMode="auto">
          <a:xfrm>
            <a:off x="3635896" y="5376552"/>
            <a:ext cx="504056" cy="435292"/>
          </a:xfrm>
          <a:prstGeom prst="mathPlus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02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7715373" cy="449783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548680"/>
            <a:ext cx="5078908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2.3. </a:t>
            </a:r>
            <a:r>
              <a:rPr lang="zh-CN" altLang="en-US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波速面方程用于损伤定位 </a:t>
            </a: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(ii)</a:t>
            </a:r>
            <a:endParaRPr lang="en-US" altLang="zh-CN" sz="26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07704" y="5868561"/>
            <a:ext cx="5891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zh-CN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2.10  </a:t>
            </a:r>
            <a:r>
              <a:rPr lang="en-US" altLang="zh-CN" sz="1600" b="1" kern="1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PZT1</a:t>
            </a:r>
            <a:r>
              <a:rPr lang="zh-CN" altLang="zh-CN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采集</a:t>
            </a:r>
            <a:r>
              <a:rPr lang="zh-CN" altLang="zh-CN" sz="16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zh-CN" sz="16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健康信号</a:t>
            </a:r>
            <a:r>
              <a:rPr lang="en-US" altLang="zh-CN" sz="16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lang="zh-CN" altLang="zh-CN" sz="16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损伤信号</a:t>
            </a:r>
            <a:r>
              <a:rPr lang="en-US" altLang="zh-CN" sz="16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(c)</a:t>
            </a:r>
            <a:r>
              <a:rPr lang="zh-CN" altLang="zh-CN" sz="16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差</a:t>
            </a:r>
            <a:r>
              <a:rPr lang="zh-CN" altLang="zh-CN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信号</a:t>
            </a:r>
            <a:r>
              <a:rPr lang="zh-CN" altLang="zh-CN" sz="16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(d)</a:t>
            </a:r>
            <a:r>
              <a:rPr lang="zh-CN" altLang="zh-CN" sz="16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小波变换</a:t>
            </a:r>
            <a:r>
              <a:rPr lang="zh-CN" altLang="zh-CN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后的信号</a:t>
            </a:r>
            <a:endParaRPr lang="zh-CN" altLang="zh-CN" sz="16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391289"/>
            <a:ext cx="4176465" cy="4053935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548680"/>
            <a:ext cx="5078908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2.3. </a:t>
            </a:r>
            <a:r>
              <a:rPr lang="zh-CN" altLang="en-US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波速面方程用于损伤定位 </a:t>
            </a:r>
            <a:r>
              <a:rPr lang="en-US" altLang="zh-CN" sz="26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(iii)</a:t>
            </a:r>
            <a:endParaRPr lang="en-US" altLang="zh-CN" sz="26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4008" y="2428433"/>
            <a:ext cx="42100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真实损伤位置：</a:t>
            </a:r>
            <a:endParaRPr lang="en-US" altLang="zh-CN" sz="1600" dirty="0" smtClean="0"/>
          </a:p>
          <a:p>
            <a:r>
              <a:rPr lang="en-AU" altLang="zh-CN" sz="1600" i="1" dirty="0" smtClean="0">
                <a:solidFill>
                  <a:srgbClr val="0000FF"/>
                </a:solidFill>
              </a:rPr>
              <a:t>x</a:t>
            </a:r>
            <a:r>
              <a:rPr lang="en-AU" altLang="zh-CN" sz="1600" dirty="0" smtClean="0">
                <a:solidFill>
                  <a:srgbClr val="0000FF"/>
                </a:solidFill>
              </a:rPr>
              <a:t>=120.0</a:t>
            </a:r>
            <a:r>
              <a:rPr lang="zh-CN" altLang="zh-CN" sz="1600" dirty="0" smtClean="0">
                <a:solidFill>
                  <a:srgbClr val="0000FF"/>
                </a:solidFill>
              </a:rPr>
              <a:t>，</a:t>
            </a:r>
            <a:r>
              <a:rPr lang="en-US" altLang="zh-CN" sz="1600" i="1" dirty="0" smtClean="0">
                <a:solidFill>
                  <a:srgbClr val="0000FF"/>
                </a:solidFill>
              </a:rPr>
              <a:t>y</a:t>
            </a:r>
            <a:r>
              <a:rPr lang="en-US" altLang="zh-CN" sz="1600" dirty="0" smtClean="0">
                <a:solidFill>
                  <a:srgbClr val="0000FF"/>
                </a:solidFill>
              </a:rPr>
              <a:t>=-20.0</a:t>
            </a:r>
            <a:endParaRPr lang="en-US" altLang="zh-CN" sz="1600" dirty="0">
              <a:solidFill>
                <a:srgbClr val="0000FF"/>
              </a:solidFill>
            </a:endParaRPr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Detection Hole 1(</a:t>
            </a:r>
            <a:r>
              <a:rPr lang="zh-CN" altLang="en-US" sz="1600" dirty="0" smtClean="0"/>
              <a:t>考虑波速面方程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AU" altLang="zh-CN" sz="1600" i="1" dirty="0" smtClean="0">
                <a:solidFill>
                  <a:srgbClr val="0000FF"/>
                </a:solidFill>
              </a:rPr>
              <a:t>x</a:t>
            </a:r>
            <a:r>
              <a:rPr lang="en-AU" altLang="zh-CN" sz="1600" dirty="0" smtClean="0">
                <a:solidFill>
                  <a:srgbClr val="0000FF"/>
                </a:solidFill>
              </a:rPr>
              <a:t>=122.9</a:t>
            </a:r>
            <a:r>
              <a:rPr lang="zh-CN" altLang="zh-CN" sz="1600" dirty="0" smtClean="0">
                <a:solidFill>
                  <a:srgbClr val="0000FF"/>
                </a:solidFill>
              </a:rPr>
              <a:t>，</a:t>
            </a:r>
            <a:r>
              <a:rPr lang="en-US" altLang="zh-CN" sz="1600" i="1" dirty="0">
                <a:solidFill>
                  <a:srgbClr val="0000FF"/>
                </a:solidFill>
              </a:rPr>
              <a:t>y</a:t>
            </a:r>
            <a:r>
              <a:rPr lang="en-US" altLang="zh-CN" sz="1600" dirty="0" smtClean="0">
                <a:solidFill>
                  <a:srgbClr val="0000FF"/>
                </a:solidFill>
              </a:rPr>
              <a:t>=-18.9</a:t>
            </a:r>
          </a:p>
          <a:p>
            <a:r>
              <a:rPr lang="zh-CN" altLang="en-US" sz="1600" dirty="0" smtClean="0"/>
              <a:t>横坐标：</a:t>
            </a:r>
            <a:r>
              <a:rPr lang="en-US" altLang="zh-CN" sz="1600" dirty="0" smtClean="0"/>
              <a:t>2.42%</a:t>
            </a:r>
            <a:r>
              <a:rPr lang="zh-CN" altLang="en-US" sz="1600" dirty="0"/>
              <a:t>；</a:t>
            </a:r>
            <a:r>
              <a:rPr lang="zh-CN" altLang="en-US" sz="1600" dirty="0" smtClean="0"/>
              <a:t>纵坐标：</a:t>
            </a:r>
            <a:r>
              <a:rPr lang="en-US" altLang="zh-CN" sz="1600" dirty="0" smtClean="0"/>
              <a:t>5.50%</a:t>
            </a:r>
          </a:p>
          <a:p>
            <a:endParaRPr lang="en-US" altLang="zh-CN" sz="1600" dirty="0"/>
          </a:p>
          <a:p>
            <a:r>
              <a:rPr lang="en-US" altLang="zh-CN" sz="1600" dirty="0"/>
              <a:t>Detection Hole </a:t>
            </a:r>
            <a:r>
              <a:rPr lang="en-US" altLang="zh-CN" sz="1600" dirty="0" smtClean="0"/>
              <a:t>2(</a:t>
            </a:r>
            <a:r>
              <a:rPr lang="zh-CN" altLang="en-US" sz="1600" dirty="0" smtClean="0"/>
              <a:t>不考虑波速面方程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：</a:t>
            </a:r>
            <a:endParaRPr lang="en-US" altLang="zh-CN" sz="1600" dirty="0"/>
          </a:p>
          <a:p>
            <a:r>
              <a:rPr lang="en-AU" altLang="zh-CN" sz="1600" i="1" dirty="0" smtClean="0">
                <a:solidFill>
                  <a:srgbClr val="0000FF"/>
                </a:solidFill>
              </a:rPr>
              <a:t>x</a:t>
            </a:r>
            <a:r>
              <a:rPr lang="en-AU" altLang="zh-CN" sz="1600" dirty="0" smtClean="0">
                <a:solidFill>
                  <a:srgbClr val="0000FF"/>
                </a:solidFill>
              </a:rPr>
              <a:t>=135.5</a:t>
            </a:r>
            <a:r>
              <a:rPr lang="zh-CN" altLang="zh-CN" sz="1600" dirty="0" smtClean="0">
                <a:solidFill>
                  <a:srgbClr val="0000FF"/>
                </a:solidFill>
              </a:rPr>
              <a:t>，</a:t>
            </a:r>
            <a:r>
              <a:rPr lang="en-US" altLang="zh-CN" sz="1600" i="1" dirty="0">
                <a:solidFill>
                  <a:srgbClr val="0000FF"/>
                </a:solidFill>
              </a:rPr>
              <a:t>y</a:t>
            </a:r>
            <a:r>
              <a:rPr lang="en-US" altLang="zh-CN" sz="1600" dirty="0">
                <a:solidFill>
                  <a:srgbClr val="0000FF"/>
                </a:solidFill>
              </a:rPr>
              <a:t>=-</a:t>
            </a:r>
            <a:r>
              <a:rPr lang="en-US" altLang="zh-CN" sz="1600" dirty="0" smtClean="0">
                <a:solidFill>
                  <a:srgbClr val="0000FF"/>
                </a:solidFill>
              </a:rPr>
              <a:t>48.0</a:t>
            </a:r>
          </a:p>
          <a:p>
            <a:r>
              <a:rPr lang="zh-CN" altLang="en-US" sz="1600" dirty="0" smtClean="0"/>
              <a:t>横坐标：</a:t>
            </a:r>
            <a:r>
              <a:rPr lang="en-US" altLang="zh-CN" sz="1600" dirty="0"/>
              <a:t>12.92</a:t>
            </a:r>
            <a:r>
              <a:rPr lang="en-US" altLang="zh-CN" sz="1600" dirty="0" smtClean="0"/>
              <a:t>%</a:t>
            </a:r>
            <a:r>
              <a:rPr lang="zh-CN" altLang="en-US" sz="1600" dirty="0"/>
              <a:t>；</a:t>
            </a:r>
            <a:r>
              <a:rPr lang="zh-CN" altLang="en-US" sz="1600" dirty="0" smtClean="0"/>
              <a:t>纵坐标：</a:t>
            </a:r>
            <a:r>
              <a:rPr lang="en-US" altLang="zh-CN" sz="1600" dirty="0" smtClean="0"/>
              <a:t>140%</a:t>
            </a:r>
            <a:endParaRPr lang="en-US" altLang="zh-CN" sz="1600" dirty="0"/>
          </a:p>
          <a:p>
            <a:endParaRPr lang="en-US" altLang="zh-CN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2975818" y="5805264"/>
            <a:ext cx="577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Li, B., et al</a:t>
            </a:r>
            <a:r>
              <a:rPr lang="en-US" altLang="zh-CN" sz="1400" dirty="0" smtClean="0"/>
              <a:t>, </a:t>
            </a:r>
            <a:r>
              <a:rPr lang="en-US" altLang="zh-CN" sz="1400" i="1" dirty="0" smtClean="0"/>
              <a:t>Smart Materials and Structures</a:t>
            </a:r>
            <a:r>
              <a:rPr lang="en-US" altLang="zh-CN" sz="1400" dirty="0" smtClean="0"/>
              <a:t>, 2013. 22: </a:t>
            </a:r>
            <a:r>
              <a:rPr lang="en-US" altLang="zh-CN" sz="1400" dirty="0" err="1" smtClean="0"/>
              <a:t>10pp</a:t>
            </a:r>
            <a:r>
              <a:rPr lang="en-US" altLang="zh-CN" sz="1400" dirty="0"/>
              <a:t>.</a:t>
            </a:r>
            <a:endParaRPr lang="zh-CN" altLang="en-US" sz="1400" dirty="0"/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2977480" y="5805264"/>
            <a:ext cx="33123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124744"/>
            <a:ext cx="4336327" cy="13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2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88224" y="6237312"/>
            <a:ext cx="2133600" cy="457200"/>
          </a:xfrm>
        </p:spPr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grpSp>
        <p:nvGrpSpPr>
          <p:cNvPr id="94" name="Group 2"/>
          <p:cNvGrpSpPr>
            <a:grpSpLocks/>
          </p:cNvGrpSpPr>
          <p:nvPr/>
        </p:nvGrpSpPr>
        <p:grpSpPr bwMode="auto">
          <a:xfrm>
            <a:off x="698076" y="1538882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95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2" name="Text Box 11"/>
          <p:cNvSpPr txBox="1">
            <a:spLocks noChangeArrowheads="1"/>
          </p:cNvSpPr>
          <p:nvPr/>
        </p:nvSpPr>
        <p:spPr bwMode="auto">
          <a:xfrm>
            <a:off x="1441092" y="1590472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绪论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03" name="Text Box 12"/>
          <p:cNvSpPr txBox="1">
            <a:spLocks noChangeArrowheads="1"/>
          </p:cNvSpPr>
          <p:nvPr/>
        </p:nvSpPr>
        <p:spPr bwMode="gray">
          <a:xfrm>
            <a:off x="845180" y="1588656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29" name="Line 27"/>
          <p:cNvSpPr>
            <a:spLocks noChangeShapeType="1"/>
          </p:cNvSpPr>
          <p:nvPr/>
        </p:nvSpPr>
        <p:spPr bwMode="auto">
          <a:xfrm>
            <a:off x="1288521" y="2113692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2" name="Group 2"/>
          <p:cNvGrpSpPr>
            <a:grpSpLocks/>
          </p:cNvGrpSpPr>
          <p:nvPr/>
        </p:nvGrpSpPr>
        <p:grpSpPr bwMode="auto">
          <a:xfrm>
            <a:off x="698076" y="227938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13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6" name="Text Box 11"/>
          <p:cNvSpPr txBox="1">
            <a:spLocks noChangeArrowheads="1"/>
          </p:cNvSpPr>
          <p:nvPr/>
        </p:nvSpPr>
        <p:spPr bwMode="auto">
          <a:xfrm>
            <a:off x="1441092" y="233097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波的复合材料层合板损伤定位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18" name="Line 27"/>
          <p:cNvSpPr>
            <a:spLocks noChangeShapeType="1"/>
          </p:cNvSpPr>
          <p:nvPr/>
        </p:nvSpPr>
        <p:spPr bwMode="auto">
          <a:xfrm>
            <a:off x="1288521" y="285419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9" name="Group 2"/>
          <p:cNvGrpSpPr>
            <a:grpSpLocks/>
          </p:cNvGrpSpPr>
          <p:nvPr/>
        </p:nvGrpSpPr>
        <p:grpSpPr bwMode="auto">
          <a:xfrm>
            <a:off x="698076" y="3000714"/>
            <a:ext cx="606086" cy="529062"/>
            <a:chOff x="1110" y="2656"/>
            <a:chExt cx="1549" cy="1351"/>
          </a:xfrm>
          <a:solidFill>
            <a:srgbClr val="FF0000"/>
          </a:solidFill>
        </p:grpSpPr>
        <p:sp>
          <p:nvSpPr>
            <p:cNvPr id="220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3" name="Text Box 11"/>
          <p:cNvSpPr txBox="1">
            <a:spLocks noChangeArrowheads="1"/>
          </p:cNvSpPr>
          <p:nvPr/>
        </p:nvSpPr>
        <p:spPr bwMode="auto">
          <a:xfrm>
            <a:off x="1441092" y="3052304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</a:t>
            </a:r>
            <a:r>
              <a:rPr lang="zh-CN" altLang="en-US" sz="2800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的复合材料层合板层裂</a:t>
            </a:r>
            <a:r>
              <a:rPr lang="zh-CN" altLang="en-US" sz="28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评估</a:t>
            </a:r>
          </a:p>
        </p:txBody>
      </p:sp>
      <p:sp>
        <p:nvSpPr>
          <p:cNvPr id="224" name="Text Box 12"/>
          <p:cNvSpPr txBox="1">
            <a:spLocks noChangeArrowheads="1"/>
          </p:cNvSpPr>
          <p:nvPr/>
        </p:nvSpPr>
        <p:spPr bwMode="gray">
          <a:xfrm>
            <a:off x="845180" y="3050488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225" name="Line 27"/>
          <p:cNvSpPr>
            <a:spLocks noChangeShapeType="1"/>
          </p:cNvSpPr>
          <p:nvPr/>
        </p:nvSpPr>
        <p:spPr bwMode="auto">
          <a:xfrm>
            <a:off x="1288521" y="3575524"/>
            <a:ext cx="7065339" cy="0"/>
          </a:xfrm>
          <a:prstGeom prst="line">
            <a:avLst/>
          </a:prstGeom>
          <a:noFill/>
          <a:ln w="6350">
            <a:solidFill>
              <a:srgbClr val="0070C0"/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6" name="Group 2"/>
          <p:cNvGrpSpPr>
            <a:grpSpLocks/>
          </p:cNvGrpSpPr>
          <p:nvPr/>
        </p:nvGrpSpPr>
        <p:grpSpPr bwMode="auto">
          <a:xfrm>
            <a:off x="704764" y="371954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27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0" name="Text Box 11"/>
          <p:cNvSpPr txBox="1">
            <a:spLocks noChangeArrowheads="1"/>
          </p:cNvSpPr>
          <p:nvPr/>
        </p:nvSpPr>
        <p:spPr bwMode="auto">
          <a:xfrm>
            <a:off x="1447780" y="3769876"/>
            <a:ext cx="74447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基于红外成像的复合材料层合板损伤评估</a:t>
            </a:r>
          </a:p>
        </p:txBody>
      </p:sp>
      <p:sp>
        <p:nvSpPr>
          <p:cNvPr id="231" name="Text Box 12"/>
          <p:cNvSpPr txBox="1">
            <a:spLocks noChangeArrowheads="1"/>
          </p:cNvSpPr>
          <p:nvPr/>
        </p:nvSpPr>
        <p:spPr bwMode="gray">
          <a:xfrm>
            <a:off x="851868" y="376931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32" name="Line 27"/>
          <p:cNvSpPr>
            <a:spLocks noChangeShapeType="1"/>
          </p:cNvSpPr>
          <p:nvPr/>
        </p:nvSpPr>
        <p:spPr bwMode="auto">
          <a:xfrm>
            <a:off x="1295209" y="429435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2"/>
          <p:cNvGrpSpPr>
            <a:grpSpLocks/>
          </p:cNvGrpSpPr>
          <p:nvPr/>
        </p:nvGrpSpPr>
        <p:grpSpPr bwMode="auto">
          <a:xfrm>
            <a:off x="704764" y="443962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34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7" name="Text Box 11"/>
          <p:cNvSpPr txBox="1">
            <a:spLocks noChangeArrowheads="1"/>
          </p:cNvSpPr>
          <p:nvPr/>
        </p:nvSpPr>
        <p:spPr bwMode="auto">
          <a:xfrm>
            <a:off x="1447780" y="449121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振动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的复合材料点阵结构损伤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定位</a:t>
            </a:r>
          </a:p>
        </p:txBody>
      </p:sp>
      <p:sp>
        <p:nvSpPr>
          <p:cNvPr id="238" name="Text Box 12"/>
          <p:cNvSpPr txBox="1">
            <a:spLocks noChangeArrowheads="1"/>
          </p:cNvSpPr>
          <p:nvPr/>
        </p:nvSpPr>
        <p:spPr bwMode="gray">
          <a:xfrm>
            <a:off x="851868" y="448939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239" name="Line 27"/>
          <p:cNvSpPr>
            <a:spLocks noChangeShapeType="1"/>
          </p:cNvSpPr>
          <p:nvPr/>
        </p:nvSpPr>
        <p:spPr bwMode="auto">
          <a:xfrm>
            <a:off x="1295209" y="501443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0" name="Group 2"/>
          <p:cNvGrpSpPr>
            <a:grpSpLocks/>
          </p:cNvGrpSpPr>
          <p:nvPr/>
        </p:nvGrpSpPr>
        <p:grpSpPr bwMode="auto">
          <a:xfrm>
            <a:off x="699938" y="5158446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41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5" name="Text Box 12"/>
          <p:cNvSpPr txBox="1">
            <a:spLocks noChangeArrowheads="1"/>
          </p:cNvSpPr>
          <p:nvPr/>
        </p:nvSpPr>
        <p:spPr bwMode="gray">
          <a:xfrm>
            <a:off x="847042" y="5208220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6</a:t>
            </a:r>
          </a:p>
        </p:txBody>
      </p:sp>
      <p:sp>
        <p:nvSpPr>
          <p:cNvPr id="246" name="Line 27"/>
          <p:cNvSpPr>
            <a:spLocks noChangeShapeType="1"/>
          </p:cNvSpPr>
          <p:nvPr/>
        </p:nvSpPr>
        <p:spPr bwMode="auto">
          <a:xfrm>
            <a:off x="1290383" y="5733256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Text Box 11"/>
          <p:cNvSpPr txBox="1">
            <a:spLocks noChangeArrowheads="1"/>
          </p:cNvSpPr>
          <p:nvPr/>
        </p:nvSpPr>
        <p:spPr bwMode="auto">
          <a:xfrm>
            <a:off x="1447780" y="5210036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总结与展望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gray">
          <a:xfrm>
            <a:off x="845180" y="232915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1562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4300" y="332656"/>
            <a:ext cx="2627784" cy="555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 smtClean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主要内容</a:t>
            </a:r>
          </a:p>
        </p:txBody>
      </p:sp>
      <p:grpSp>
        <p:nvGrpSpPr>
          <p:cNvPr id="94" name="Group 2"/>
          <p:cNvGrpSpPr>
            <a:grpSpLocks/>
          </p:cNvGrpSpPr>
          <p:nvPr/>
        </p:nvGrpSpPr>
        <p:grpSpPr bwMode="auto">
          <a:xfrm>
            <a:off x="698076" y="1538882"/>
            <a:ext cx="606086" cy="529062"/>
            <a:chOff x="1110" y="2656"/>
            <a:chExt cx="1549" cy="1351"/>
          </a:xfrm>
          <a:solidFill>
            <a:srgbClr val="0070C0"/>
          </a:solidFill>
        </p:grpSpPr>
        <p:sp>
          <p:nvSpPr>
            <p:cNvPr id="95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2" name="Text Box 11"/>
          <p:cNvSpPr txBox="1">
            <a:spLocks noChangeArrowheads="1"/>
          </p:cNvSpPr>
          <p:nvPr/>
        </p:nvSpPr>
        <p:spPr bwMode="auto">
          <a:xfrm>
            <a:off x="1441092" y="1590472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绪论</a:t>
            </a:r>
            <a:endParaRPr lang="zh-CN" altLang="en-US" sz="2800" kern="0" dirty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03" name="Text Box 12"/>
          <p:cNvSpPr txBox="1">
            <a:spLocks noChangeArrowheads="1"/>
          </p:cNvSpPr>
          <p:nvPr/>
        </p:nvSpPr>
        <p:spPr bwMode="gray">
          <a:xfrm>
            <a:off x="845180" y="1588656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29" name="Line 27"/>
          <p:cNvSpPr>
            <a:spLocks noChangeShapeType="1"/>
          </p:cNvSpPr>
          <p:nvPr/>
        </p:nvSpPr>
        <p:spPr bwMode="auto">
          <a:xfrm>
            <a:off x="1288521" y="2113692"/>
            <a:ext cx="7065339" cy="0"/>
          </a:xfrm>
          <a:prstGeom prst="line">
            <a:avLst/>
          </a:prstGeom>
          <a:noFill/>
          <a:ln w="6350">
            <a:solidFill>
              <a:srgbClr val="0070C0"/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2" name="Group 2"/>
          <p:cNvGrpSpPr>
            <a:grpSpLocks/>
          </p:cNvGrpSpPr>
          <p:nvPr/>
        </p:nvGrpSpPr>
        <p:grpSpPr bwMode="auto">
          <a:xfrm>
            <a:off x="698076" y="2279380"/>
            <a:ext cx="606086" cy="529062"/>
            <a:chOff x="1110" y="2656"/>
            <a:chExt cx="1549" cy="1351"/>
          </a:xfrm>
          <a:solidFill>
            <a:srgbClr val="0070C0"/>
          </a:solidFill>
        </p:grpSpPr>
        <p:sp>
          <p:nvSpPr>
            <p:cNvPr id="213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6" name="Text Box 11"/>
          <p:cNvSpPr txBox="1">
            <a:spLocks noChangeArrowheads="1"/>
          </p:cNvSpPr>
          <p:nvPr/>
        </p:nvSpPr>
        <p:spPr bwMode="auto">
          <a:xfrm>
            <a:off x="1441092" y="233097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波的复合材料层合板损伤定位</a:t>
            </a:r>
            <a:endParaRPr lang="zh-CN" altLang="en-US" sz="2800" kern="0" dirty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17" name="Text Box 12"/>
          <p:cNvSpPr txBox="1">
            <a:spLocks noChangeArrowheads="1"/>
          </p:cNvSpPr>
          <p:nvPr/>
        </p:nvSpPr>
        <p:spPr bwMode="gray">
          <a:xfrm>
            <a:off x="845180" y="232915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218" name="Line 27"/>
          <p:cNvSpPr>
            <a:spLocks noChangeShapeType="1"/>
          </p:cNvSpPr>
          <p:nvPr/>
        </p:nvSpPr>
        <p:spPr bwMode="auto">
          <a:xfrm>
            <a:off x="1288521" y="2854190"/>
            <a:ext cx="7065339" cy="0"/>
          </a:xfrm>
          <a:prstGeom prst="line">
            <a:avLst/>
          </a:prstGeom>
          <a:noFill/>
          <a:ln w="6350">
            <a:solidFill>
              <a:srgbClr val="0070C0"/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9" name="Group 2"/>
          <p:cNvGrpSpPr>
            <a:grpSpLocks/>
          </p:cNvGrpSpPr>
          <p:nvPr/>
        </p:nvGrpSpPr>
        <p:grpSpPr bwMode="auto">
          <a:xfrm>
            <a:off x="698076" y="3000714"/>
            <a:ext cx="606086" cy="529062"/>
            <a:chOff x="1110" y="2656"/>
            <a:chExt cx="1549" cy="1351"/>
          </a:xfrm>
          <a:solidFill>
            <a:srgbClr val="0070C0"/>
          </a:solidFill>
        </p:grpSpPr>
        <p:sp>
          <p:nvSpPr>
            <p:cNvPr id="220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3" name="Text Box 11"/>
          <p:cNvSpPr txBox="1">
            <a:spLocks noChangeArrowheads="1"/>
          </p:cNvSpPr>
          <p:nvPr/>
        </p:nvSpPr>
        <p:spPr bwMode="auto">
          <a:xfrm>
            <a:off x="1441092" y="3052304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</a:t>
            </a:r>
            <a:r>
              <a:rPr lang="zh-CN" altLang="en-US" sz="2800" kern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的复合材料层合板层裂</a:t>
            </a:r>
            <a:r>
              <a:rPr lang="zh-CN" altLang="en-US" sz="2800" kern="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评估</a:t>
            </a:r>
          </a:p>
        </p:txBody>
      </p:sp>
      <p:sp>
        <p:nvSpPr>
          <p:cNvPr id="224" name="Text Box 12"/>
          <p:cNvSpPr txBox="1">
            <a:spLocks noChangeArrowheads="1"/>
          </p:cNvSpPr>
          <p:nvPr/>
        </p:nvSpPr>
        <p:spPr bwMode="gray">
          <a:xfrm>
            <a:off x="845180" y="3050488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225" name="Line 27"/>
          <p:cNvSpPr>
            <a:spLocks noChangeShapeType="1"/>
          </p:cNvSpPr>
          <p:nvPr/>
        </p:nvSpPr>
        <p:spPr bwMode="auto">
          <a:xfrm>
            <a:off x="1288521" y="3575524"/>
            <a:ext cx="7065339" cy="0"/>
          </a:xfrm>
          <a:prstGeom prst="line">
            <a:avLst/>
          </a:prstGeom>
          <a:noFill/>
          <a:ln w="6350">
            <a:solidFill>
              <a:srgbClr val="0070C0"/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6" name="Group 2"/>
          <p:cNvGrpSpPr>
            <a:grpSpLocks/>
          </p:cNvGrpSpPr>
          <p:nvPr/>
        </p:nvGrpSpPr>
        <p:grpSpPr bwMode="auto">
          <a:xfrm>
            <a:off x="704764" y="3719540"/>
            <a:ext cx="606086" cy="529062"/>
            <a:chOff x="1110" y="2656"/>
            <a:chExt cx="1549" cy="1351"/>
          </a:xfrm>
          <a:solidFill>
            <a:srgbClr val="0070C0"/>
          </a:solidFill>
        </p:grpSpPr>
        <p:sp>
          <p:nvSpPr>
            <p:cNvPr id="227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0" name="Text Box 11"/>
          <p:cNvSpPr txBox="1">
            <a:spLocks noChangeArrowheads="1"/>
          </p:cNvSpPr>
          <p:nvPr/>
        </p:nvSpPr>
        <p:spPr bwMode="auto">
          <a:xfrm>
            <a:off x="1447780" y="3769876"/>
            <a:ext cx="74447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基于红外成像的复合材料层合板损伤</a:t>
            </a:r>
            <a:r>
              <a:rPr lang="zh-CN" altLang="en-US" sz="2800" kern="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评估</a:t>
            </a:r>
          </a:p>
        </p:txBody>
      </p:sp>
      <p:sp>
        <p:nvSpPr>
          <p:cNvPr id="231" name="Text Box 12"/>
          <p:cNvSpPr txBox="1">
            <a:spLocks noChangeArrowheads="1"/>
          </p:cNvSpPr>
          <p:nvPr/>
        </p:nvSpPr>
        <p:spPr bwMode="gray">
          <a:xfrm>
            <a:off x="851868" y="376931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32" name="Line 27"/>
          <p:cNvSpPr>
            <a:spLocks noChangeShapeType="1"/>
          </p:cNvSpPr>
          <p:nvPr/>
        </p:nvSpPr>
        <p:spPr bwMode="auto">
          <a:xfrm>
            <a:off x="1295209" y="4294350"/>
            <a:ext cx="7065339" cy="0"/>
          </a:xfrm>
          <a:prstGeom prst="line">
            <a:avLst/>
          </a:prstGeom>
          <a:noFill/>
          <a:ln w="6350">
            <a:solidFill>
              <a:srgbClr val="0070C0"/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2"/>
          <p:cNvGrpSpPr>
            <a:grpSpLocks/>
          </p:cNvGrpSpPr>
          <p:nvPr/>
        </p:nvGrpSpPr>
        <p:grpSpPr bwMode="auto">
          <a:xfrm>
            <a:off x="704764" y="4439620"/>
            <a:ext cx="606086" cy="529062"/>
            <a:chOff x="1110" y="2656"/>
            <a:chExt cx="1549" cy="1351"/>
          </a:xfrm>
          <a:solidFill>
            <a:srgbClr val="0070C0"/>
          </a:solidFill>
        </p:grpSpPr>
        <p:sp>
          <p:nvSpPr>
            <p:cNvPr id="234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7" name="Text Box 11"/>
          <p:cNvSpPr txBox="1">
            <a:spLocks noChangeArrowheads="1"/>
          </p:cNvSpPr>
          <p:nvPr/>
        </p:nvSpPr>
        <p:spPr bwMode="auto">
          <a:xfrm>
            <a:off x="1447780" y="449121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zh-CN" altLang="en-US" sz="2800" kern="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振动</a:t>
            </a:r>
            <a:r>
              <a:rPr lang="zh-CN" altLang="en-US" sz="2800" kern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的复合材料点阵结构损伤</a:t>
            </a:r>
            <a:r>
              <a:rPr lang="zh-CN" altLang="en-US" sz="2800" kern="0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定位</a:t>
            </a:r>
          </a:p>
        </p:txBody>
      </p:sp>
      <p:sp>
        <p:nvSpPr>
          <p:cNvPr id="238" name="Text Box 12"/>
          <p:cNvSpPr txBox="1">
            <a:spLocks noChangeArrowheads="1"/>
          </p:cNvSpPr>
          <p:nvPr/>
        </p:nvSpPr>
        <p:spPr bwMode="gray">
          <a:xfrm>
            <a:off x="851868" y="448939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239" name="Line 27"/>
          <p:cNvSpPr>
            <a:spLocks noChangeShapeType="1"/>
          </p:cNvSpPr>
          <p:nvPr/>
        </p:nvSpPr>
        <p:spPr bwMode="auto">
          <a:xfrm>
            <a:off x="1295209" y="5014430"/>
            <a:ext cx="7065339" cy="0"/>
          </a:xfrm>
          <a:prstGeom prst="line">
            <a:avLst/>
          </a:prstGeom>
          <a:noFill/>
          <a:ln w="6350">
            <a:solidFill>
              <a:srgbClr val="0070C0"/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0" name="Group 2"/>
          <p:cNvGrpSpPr>
            <a:grpSpLocks/>
          </p:cNvGrpSpPr>
          <p:nvPr/>
        </p:nvGrpSpPr>
        <p:grpSpPr bwMode="auto">
          <a:xfrm>
            <a:off x="699938" y="5158446"/>
            <a:ext cx="606086" cy="529062"/>
            <a:chOff x="1110" y="2656"/>
            <a:chExt cx="1549" cy="1351"/>
          </a:xfrm>
          <a:solidFill>
            <a:srgbClr val="0070C0"/>
          </a:solidFill>
        </p:grpSpPr>
        <p:sp>
          <p:nvSpPr>
            <p:cNvPr id="241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5" name="Text Box 12"/>
          <p:cNvSpPr txBox="1">
            <a:spLocks noChangeArrowheads="1"/>
          </p:cNvSpPr>
          <p:nvPr/>
        </p:nvSpPr>
        <p:spPr bwMode="gray">
          <a:xfrm>
            <a:off x="847042" y="5208220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6</a:t>
            </a:r>
          </a:p>
        </p:txBody>
      </p:sp>
      <p:sp>
        <p:nvSpPr>
          <p:cNvPr id="246" name="Line 27"/>
          <p:cNvSpPr>
            <a:spLocks noChangeShapeType="1"/>
          </p:cNvSpPr>
          <p:nvPr/>
        </p:nvSpPr>
        <p:spPr bwMode="auto">
          <a:xfrm>
            <a:off x="1290383" y="5733256"/>
            <a:ext cx="7065339" cy="0"/>
          </a:xfrm>
          <a:prstGeom prst="line">
            <a:avLst/>
          </a:prstGeom>
          <a:noFill/>
          <a:ln w="6350">
            <a:solidFill>
              <a:srgbClr val="0070C0"/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Text Box 11"/>
          <p:cNvSpPr txBox="1">
            <a:spLocks noChangeArrowheads="1"/>
          </p:cNvSpPr>
          <p:nvPr/>
        </p:nvSpPr>
        <p:spPr bwMode="auto">
          <a:xfrm>
            <a:off x="1447780" y="5210036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总结与展望</a:t>
            </a:r>
            <a:endParaRPr lang="zh-CN" altLang="en-US" sz="2800" kern="0" dirty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3357127"/>
            <a:ext cx="2819773" cy="15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/>
          <a:srcRect l="2985" r="52247" b="22452"/>
          <a:stretch/>
        </p:blipFill>
        <p:spPr bwMode="auto">
          <a:xfrm>
            <a:off x="415215" y="1198748"/>
            <a:ext cx="2857520" cy="163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57158" y="2833907"/>
            <a:ext cx="335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N.Toyama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J. </a:t>
            </a:r>
            <a:r>
              <a:rPr lang="en-US" altLang="zh-CN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Takatsubo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Composite  Science and Technology, 2004(64);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5863" y="3357127"/>
            <a:ext cx="2964329" cy="15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275856" y="4912256"/>
            <a:ext cx="314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altLang="zh-CN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Ramadas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Smart Mater. Struct,2009(18);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Composite  Structures, 2011(93);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5"/>
          <a:srcRect l="18345"/>
          <a:stretch/>
        </p:blipFill>
        <p:spPr bwMode="auto">
          <a:xfrm>
            <a:off x="3968496" y="1269465"/>
            <a:ext cx="4707960" cy="142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889540" y="2853641"/>
            <a:ext cx="4714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altLang="zh-CN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Ramadas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altLang="zh-CN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Intell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Mater. Syst. </a:t>
            </a:r>
            <a:r>
              <a:rPr lang="en-US" altLang="zh-CN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., 2010(21);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200" y="4912256"/>
            <a:ext cx="271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Z. </a:t>
            </a:r>
            <a:r>
              <a:rPr lang="en-US" altLang="zh-CN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Liu,C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He, B. Wu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altLang="zh-CN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Intell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Mater. Syst. </a:t>
            </a:r>
            <a:r>
              <a:rPr lang="en-US" altLang="zh-CN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2013.07;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56119" y="3447434"/>
            <a:ext cx="2292345" cy="1248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15215" y="4869865"/>
            <a:ext cx="300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Peng, L. Ye, </a:t>
            </a:r>
            <a:r>
              <a:rPr lang="en-US" altLang="zh-CN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Smart. Mater.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2010(66)</a:t>
            </a:r>
            <a:endParaRPr lang="zh-CN" alt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3"/>
          <p:cNvCxnSpPr>
            <a:cxnSpLocks noChangeShapeType="1"/>
          </p:cNvCxnSpPr>
          <p:nvPr/>
        </p:nvCxnSpPr>
        <p:spPr bwMode="auto">
          <a:xfrm>
            <a:off x="3779912" y="1196047"/>
            <a:ext cx="0" cy="2089865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9"/>
          <p:cNvCxnSpPr>
            <a:cxnSpLocks noChangeShapeType="1"/>
          </p:cNvCxnSpPr>
          <p:nvPr/>
        </p:nvCxnSpPr>
        <p:spPr bwMode="auto">
          <a:xfrm>
            <a:off x="539750" y="3285912"/>
            <a:ext cx="8424863" cy="0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Connector 12"/>
          <p:cNvCxnSpPr>
            <a:cxnSpLocks noChangeShapeType="1"/>
          </p:cNvCxnSpPr>
          <p:nvPr/>
        </p:nvCxnSpPr>
        <p:spPr bwMode="auto">
          <a:xfrm>
            <a:off x="3311973" y="3289087"/>
            <a:ext cx="0" cy="2114451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Connector 39"/>
          <p:cNvCxnSpPr>
            <a:cxnSpLocks noChangeShapeType="1"/>
          </p:cNvCxnSpPr>
          <p:nvPr/>
        </p:nvCxnSpPr>
        <p:spPr bwMode="auto">
          <a:xfrm>
            <a:off x="6372200" y="3285912"/>
            <a:ext cx="0" cy="2117626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647824" y="5589946"/>
            <a:ext cx="8208714" cy="492443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在未知层裂界面的条件下，如何确定层裂界面和尺寸？</a:t>
            </a:r>
            <a:endParaRPr lang="zh-CN" altLang="en-US" sz="2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485775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3.1.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面临的问题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work\已写论文\Manuscript_Bing\Final\Figure3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49942"/>
            <a:ext cx="5987075" cy="216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pic>
        <p:nvPicPr>
          <p:cNvPr id="27651" name="Picture 3" descr="E:\work\已写论文\Manuscript_Bing\Final\Figure4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29" b="50000"/>
          <a:stretch/>
        </p:blipFill>
        <p:spPr bwMode="auto">
          <a:xfrm>
            <a:off x="35496" y="3677681"/>
            <a:ext cx="4567368" cy="2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:\work\已写论文\Manuscript_Bing\Final\Figure4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5968"/>
          <a:stretch/>
        </p:blipFill>
        <p:spPr bwMode="auto">
          <a:xfrm>
            <a:off x="4572000" y="3677681"/>
            <a:ext cx="4538281" cy="21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728" y="575474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err="1" smtClean="0"/>
              <a:t>A</a:t>
            </a:r>
            <a:r>
              <a:rPr lang="en-AU" sz="1600" b="1" baseline="-25000" dirty="0" err="1" smtClean="0"/>
              <a:t>0</a:t>
            </a:r>
            <a:endParaRPr lang="en-AU" sz="1600" b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6876256" y="575474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err="1"/>
              <a:t>S</a:t>
            </a:r>
            <a:r>
              <a:rPr lang="en-AU" sz="1600" b="1" baseline="-25000" dirty="0" err="1" smtClean="0"/>
              <a:t>0</a:t>
            </a:r>
            <a:endParaRPr lang="en-AU" sz="1600" b="1" baseline="-25000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39552" y="3271688"/>
            <a:ext cx="8524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+mn-ea"/>
                <a:ea typeface="+mn-ea"/>
                <a:cs typeface="Arial" charset="0"/>
              </a:rPr>
              <a:t>图</a:t>
            </a:r>
            <a:r>
              <a:rPr lang="en-US" altLang="zh-CN" sz="1600" b="1" dirty="0" smtClean="0">
                <a:latin typeface="+mn-ea"/>
                <a:ea typeface="+mn-ea"/>
                <a:cs typeface="Arial" charset="0"/>
              </a:rPr>
              <a:t>3</a:t>
            </a:r>
            <a:r>
              <a:rPr lang="en-US" altLang="en-US" sz="1600" b="1" dirty="0" smtClean="0">
                <a:latin typeface="+mn-ea"/>
                <a:ea typeface="+mn-ea"/>
                <a:cs typeface="Arial" charset="0"/>
              </a:rPr>
              <a:t>.1 </a:t>
            </a:r>
            <a:r>
              <a:rPr lang="zh-CN" altLang="en-US" sz="1600" b="1" dirty="0" smtClean="0">
                <a:latin typeface="+mn-ea"/>
                <a:ea typeface="+mn-ea"/>
                <a:cs typeface="Arial" charset="0"/>
              </a:rPr>
              <a:t>含层裂层合板的二维数值模型</a:t>
            </a:r>
            <a:endParaRPr lang="en-AU" altLang="en-US" sz="1600" b="1" dirty="0">
              <a:latin typeface="+mn-ea"/>
              <a:ea typeface="+mn-ea"/>
              <a:cs typeface="Arial" charset="0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485775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3.2. Lamb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波的分离传播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395536" y="6093296"/>
            <a:ext cx="8524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cs typeface="Arial" charset="0"/>
              </a:rPr>
              <a:t>图</a:t>
            </a:r>
            <a:r>
              <a:rPr lang="en-US" altLang="zh-CN" sz="1600" b="1" dirty="0" smtClean="0">
                <a:cs typeface="Arial" charset="0"/>
              </a:rPr>
              <a:t>3</a:t>
            </a:r>
            <a:r>
              <a:rPr lang="en-US" altLang="en-US" sz="1600" b="1" dirty="0" smtClean="0">
                <a:cs typeface="Arial" charset="0"/>
              </a:rPr>
              <a:t>.2 </a:t>
            </a:r>
            <a:r>
              <a:rPr lang="en-AU" sz="1600" b="1" dirty="0" smtClean="0"/>
              <a:t>(</a:t>
            </a:r>
            <a:r>
              <a:rPr lang="en-AU" sz="1600" b="1" dirty="0"/>
              <a:t>a) </a:t>
            </a:r>
            <a:r>
              <a:rPr lang="en-AU" sz="1600" b="1" dirty="0" err="1"/>
              <a:t>A</a:t>
            </a:r>
            <a:r>
              <a:rPr lang="en-AU" sz="1600" b="1" baseline="-25000" dirty="0" err="1"/>
              <a:t>0</a:t>
            </a:r>
            <a:r>
              <a:rPr lang="en-AU" sz="1600" b="1" dirty="0"/>
              <a:t> </a:t>
            </a:r>
            <a:r>
              <a:rPr lang="zh-CN" altLang="en-US" sz="1600" b="1" dirty="0" smtClean="0"/>
              <a:t>和</a:t>
            </a:r>
            <a:r>
              <a:rPr lang="en-AU" sz="1600" b="1" dirty="0" smtClean="0"/>
              <a:t>(</a:t>
            </a:r>
            <a:r>
              <a:rPr lang="en-AU" sz="1600" b="1" dirty="0"/>
              <a:t>b) </a:t>
            </a:r>
            <a:r>
              <a:rPr lang="en-AU" sz="1600" b="1" dirty="0" err="1"/>
              <a:t>S</a:t>
            </a:r>
            <a:r>
              <a:rPr lang="en-AU" sz="1600" b="1" baseline="-25000" dirty="0" err="1"/>
              <a:t>0</a:t>
            </a:r>
            <a:r>
              <a:rPr lang="en-AU" sz="1600" b="1" dirty="0"/>
              <a:t> </a:t>
            </a:r>
            <a:r>
              <a:rPr lang="zh-CN" altLang="en-US" sz="1600" b="1" dirty="0" smtClean="0"/>
              <a:t>模态</a:t>
            </a:r>
            <a:r>
              <a:rPr lang="en-US" altLang="zh-CN" sz="1600" b="1" dirty="0" smtClean="0"/>
              <a:t>Lamb</a:t>
            </a:r>
            <a:r>
              <a:rPr lang="zh-CN" altLang="en-US" sz="1600" b="1" dirty="0" smtClean="0"/>
              <a:t>波与层裂的相互作用</a:t>
            </a:r>
            <a:endParaRPr lang="en-AU" altLang="en-US" sz="1600" b="1" dirty="0">
              <a:cs typeface="Arial" charset="0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4602864" y="3610242"/>
            <a:ext cx="0" cy="23390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0" y="3610242"/>
            <a:ext cx="902893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948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28674" name="Picture 2" descr="E:\work\已写论文\Manuscript_Bing\Final\Figure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0" y="1502052"/>
            <a:ext cx="8331662" cy="196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392439"/>
              </p:ext>
            </p:extLst>
          </p:nvPr>
        </p:nvGraphicFramePr>
        <p:xfrm>
          <a:off x="872765" y="4279943"/>
          <a:ext cx="1502807" cy="714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93" name="Equation" r:id="rId4" imgW="901309" imgH="431613" progId="Equation.DSMT4">
                  <p:embed/>
                </p:oleObj>
              </mc:Choice>
              <mc:Fallback>
                <p:oleObj name="Equation" r:id="rId4" imgW="901309" imgH="431613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765" y="4279943"/>
                        <a:ext cx="1502807" cy="71423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93426"/>
              </p:ext>
            </p:extLst>
          </p:nvPr>
        </p:nvGraphicFramePr>
        <p:xfrm>
          <a:off x="872764" y="5163040"/>
          <a:ext cx="1593081" cy="714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94" name="Equation" r:id="rId6" imgW="952087" imgH="431613" progId="Equation.DSMT4">
                  <p:embed/>
                </p:oleObj>
              </mc:Choice>
              <mc:Fallback>
                <p:oleObj name="Equation" r:id="rId6" imgW="952087" imgH="431613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764" y="5163040"/>
                        <a:ext cx="1593081" cy="71423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641405"/>
              </p:ext>
            </p:extLst>
          </p:nvPr>
        </p:nvGraphicFramePr>
        <p:xfrm>
          <a:off x="3082191" y="4370952"/>
          <a:ext cx="1962146" cy="714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95" name="Equation" r:id="rId8" imgW="1167893" imgH="431613" progId="Equation.DSMT4">
                  <p:embed/>
                </p:oleObj>
              </mc:Choice>
              <mc:Fallback>
                <p:oleObj name="Equation" r:id="rId8" imgW="1167893" imgH="431613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191" y="4370952"/>
                        <a:ext cx="1962146" cy="71423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555960"/>
              </p:ext>
            </p:extLst>
          </p:nvPr>
        </p:nvGraphicFramePr>
        <p:xfrm>
          <a:off x="3100768" y="5091032"/>
          <a:ext cx="1962146" cy="714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96" name="Equation" r:id="rId10" imgW="1180588" imgH="431613" progId="Equation.DSMT4">
                  <p:embed/>
                </p:oleObj>
              </mc:Choice>
              <mc:Fallback>
                <p:oleObj name="Equation" r:id="rId10" imgW="1180588" imgH="431613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768" y="5091032"/>
                        <a:ext cx="1962146" cy="71423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3.3.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层裂界面和尺寸的评估方法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2699792" y="4811619"/>
            <a:ext cx="288032" cy="216024"/>
          </a:xfrm>
          <a:prstGeom prst="rightArrow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5148064" y="4856007"/>
            <a:ext cx="288032" cy="216024"/>
          </a:xfrm>
          <a:prstGeom prst="rightArrow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11560" y="4207934"/>
            <a:ext cx="2016224" cy="1669337"/>
          </a:xfrm>
          <a:prstGeom prst="round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059832" y="4207934"/>
            <a:ext cx="2006864" cy="1669337"/>
          </a:xfrm>
          <a:prstGeom prst="round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5539176" y="4567975"/>
            <a:ext cx="1080120" cy="720080"/>
          </a:xfrm>
          <a:prstGeom prst="round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084252"/>
              </p:ext>
            </p:extLst>
          </p:nvPr>
        </p:nvGraphicFramePr>
        <p:xfrm>
          <a:off x="5589286" y="4711782"/>
          <a:ext cx="986264" cy="451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97" name="Equation" r:id="rId12" imgW="495000" imgH="228600" progId="Equation.DSMT4">
                  <p:embed/>
                </p:oleObj>
              </mc:Choice>
              <mc:Fallback>
                <p:oleObj name="Equation" r:id="rId12" imgW="49500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286" y="4711782"/>
                        <a:ext cx="986264" cy="451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940152" y="455029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0000FF"/>
                </a:solidFill>
              </a:rPr>
              <a:t>?</a:t>
            </a:r>
            <a:endParaRPr lang="en-AU" dirty="0">
              <a:solidFill>
                <a:srgbClr val="0000FF"/>
              </a:solidFill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365448" y="3522494"/>
            <a:ext cx="8524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cs typeface="Arial" charset="0"/>
              </a:rPr>
              <a:t>图</a:t>
            </a:r>
            <a:r>
              <a:rPr lang="en-US" altLang="zh-CN" sz="1600" b="1" dirty="0" smtClean="0">
                <a:cs typeface="Arial" charset="0"/>
              </a:rPr>
              <a:t>3</a:t>
            </a:r>
            <a:r>
              <a:rPr lang="en-US" altLang="en-US" sz="1600" b="1" dirty="0" smtClean="0">
                <a:cs typeface="Arial" charset="0"/>
              </a:rPr>
              <a:t>.3  </a:t>
            </a:r>
            <a:r>
              <a:rPr lang="en-US" altLang="zh-CN" sz="1600" b="1" dirty="0" smtClean="0"/>
              <a:t>Lamb</a:t>
            </a:r>
            <a:r>
              <a:rPr lang="zh-CN" altLang="en-US" sz="1600" b="1" dirty="0" smtClean="0"/>
              <a:t>波经过层裂时分离传播示意图</a:t>
            </a:r>
            <a:endParaRPr lang="en-AU" altLang="en-US" sz="1600" b="1" dirty="0">
              <a:cs typeface="Arial" charset="0"/>
            </a:endParaRPr>
          </a:p>
        </p:txBody>
      </p:sp>
      <p:sp>
        <p:nvSpPr>
          <p:cNvPr id="23" name="Right Arrow 16"/>
          <p:cNvSpPr/>
          <p:nvPr/>
        </p:nvSpPr>
        <p:spPr bwMode="auto">
          <a:xfrm>
            <a:off x="6660232" y="4856007"/>
            <a:ext cx="288032" cy="216024"/>
          </a:xfrm>
          <a:prstGeom prst="rightArrow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2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466045"/>
              </p:ext>
            </p:extLst>
          </p:nvPr>
        </p:nvGraphicFramePr>
        <p:xfrm>
          <a:off x="7060828" y="4616450"/>
          <a:ext cx="147161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98" name="Equation" r:id="rId14" imgW="876240" imgH="419040" progId="Equation.DSMT4">
                  <p:embed/>
                </p:oleObj>
              </mc:Choice>
              <mc:Fallback>
                <p:oleObj name="Equation" r:id="rId14" imgW="8762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0828" y="4616450"/>
                        <a:ext cx="1471612" cy="695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ounded Rectangle 19"/>
          <p:cNvSpPr/>
          <p:nvPr/>
        </p:nvSpPr>
        <p:spPr bwMode="auto">
          <a:xfrm>
            <a:off x="7020272" y="4567975"/>
            <a:ext cx="1511788" cy="720080"/>
          </a:xfrm>
          <a:prstGeom prst="round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2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3" t="2275" r="34513" b="1"/>
          <a:stretch/>
        </p:blipFill>
        <p:spPr>
          <a:xfrm>
            <a:off x="6199063" y="2998638"/>
            <a:ext cx="1872208" cy="1800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3" y="1484556"/>
            <a:ext cx="5760000" cy="41046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3.4.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数值模拟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1044624" y="5733256"/>
            <a:ext cx="8524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cs typeface="Arial" charset="0"/>
              </a:rPr>
              <a:t>图</a:t>
            </a:r>
            <a:r>
              <a:rPr lang="en-US" altLang="zh-CN" sz="1600" b="1" dirty="0" smtClean="0">
                <a:cs typeface="Arial" charset="0"/>
              </a:rPr>
              <a:t>3.4  </a:t>
            </a:r>
            <a:r>
              <a:rPr lang="zh-CN" altLang="en-US" sz="1600" b="1" dirty="0" smtClean="0">
                <a:cs typeface="Arial" charset="0"/>
              </a:rPr>
              <a:t>含层裂的复合材料层合板三维数值模型</a:t>
            </a:r>
            <a:endParaRPr lang="en-AU" sz="1600" b="1" dirty="0"/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6012160" y="1216128"/>
            <a:ext cx="0" cy="4786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7978971" y="1691873"/>
            <a:ext cx="674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同相</a:t>
            </a:r>
            <a:endParaRPr lang="zh-CN" altLang="en-US" sz="16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8057280" y="3333836"/>
            <a:ext cx="75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反</a:t>
            </a:r>
            <a:r>
              <a:rPr lang="zh-CN" altLang="en-US" sz="1600" b="1" dirty="0" smtClean="0"/>
              <a:t>相</a:t>
            </a:r>
            <a:endParaRPr lang="zh-CN" altLang="en-US" sz="1600" b="1" dirty="0"/>
          </a:p>
        </p:txBody>
      </p:sp>
      <p:sp>
        <p:nvSpPr>
          <p:cNvPr id="20" name="文本框 16"/>
          <p:cNvSpPr txBox="1"/>
          <p:nvPr/>
        </p:nvSpPr>
        <p:spPr>
          <a:xfrm>
            <a:off x="8090196" y="5061836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sz="1600" b="1" dirty="0" smtClean="0"/>
              <a:t>单面</a:t>
            </a:r>
            <a:endParaRPr lang="zh-CN" altLang="en-US" sz="1600" b="1" dirty="0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8000796" y="38213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803013"/>
              </p:ext>
            </p:extLst>
          </p:nvPr>
        </p:nvGraphicFramePr>
        <p:xfrm>
          <a:off x="8107262" y="3790726"/>
          <a:ext cx="741523" cy="277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" name="Equation" r:id="rId5" imgW="838080" imgH="279360" progId="Equation.DSMT4">
                  <p:embed/>
                </p:oleObj>
              </mc:Choice>
              <mc:Fallback>
                <p:oleObj name="Equation" r:id="rId5" imgW="838080" imgH="27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7262" y="3790726"/>
                        <a:ext cx="741523" cy="277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8100391" y="554866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264309"/>
              </p:ext>
            </p:extLst>
          </p:nvPr>
        </p:nvGraphicFramePr>
        <p:xfrm>
          <a:off x="8169175" y="5518918"/>
          <a:ext cx="766192" cy="255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9" name="Equation" r:id="rId7" imgW="838080" imgH="279360" progId="Equation.DSMT4">
                  <p:embed/>
                </p:oleObj>
              </mc:Choice>
              <mc:Fallback>
                <p:oleObj name="Equation" r:id="rId7" imgW="838080" imgH="2793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9175" y="5518918"/>
                        <a:ext cx="766192" cy="2553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8019231" y="20705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738545"/>
              </p:ext>
            </p:extLst>
          </p:nvPr>
        </p:nvGraphicFramePr>
        <p:xfrm>
          <a:off x="8054875" y="2108299"/>
          <a:ext cx="828590" cy="278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0" name="Equation" r:id="rId9" imgW="927000" imgH="279360" progId="Equation.DSMT4">
                  <p:embed/>
                </p:oleObj>
              </mc:Choice>
              <mc:Fallback>
                <p:oleObj name="Equation" r:id="rId9" imgW="927000" imgH="27936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4875" y="2108299"/>
                        <a:ext cx="828590" cy="278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46" b="1346"/>
          <a:stretch/>
        </p:blipFill>
        <p:spPr>
          <a:xfrm>
            <a:off x="6253013" y="1181299"/>
            <a:ext cx="1766218" cy="1817340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6" t="3093"/>
          <a:stretch/>
        </p:blipFill>
        <p:spPr>
          <a:xfrm>
            <a:off x="6199063" y="4726831"/>
            <a:ext cx="18874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9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0" y="3917171"/>
            <a:ext cx="8280000" cy="231711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0" y="1252875"/>
            <a:ext cx="8290800" cy="23201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3.4.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数值模拟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(ii)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395536" y="3424644"/>
            <a:ext cx="8524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3.5</a:t>
            </a:r>
            <a:r>
              <a:rPr lang="en-US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 </a:t>
            </a:r>
            <a:r>
              <a:rPr lang="en-AU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(a)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健康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AU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(b)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层裂时的</a:t>
            </a:r>
            <a:r>
              <a:rPr lang="en-US" altLang="zh-CN" sz="16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en-US" altLang="zh-CN" sz="1600" b="1" baseline="-25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模态波（同相位激励，</a:t>
            </a:r>
            <a:r>
              <a:rPr lang="en-US" altLang="zh-CN" sz="16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U1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AU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1916832"/>
            <a:ext cx="670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0000FF"/>
                </a:solidFill>
              </a:rPr>
              <a:t>S</a:t>
            </a:r>
            <a:r>
              <a:rPr lang="en-AU" sz="2000" b="1" baseline="-25000" dirty="0" smtClean="0">
                <a:solidFill>
                  <a:srgbClr val="0000FF"/>
                </a:solidFill>
              </a:rPr>
              <a:t>0</a:t>
            </a:r>
            <a:endParaRPr lang="en-AU" sz="1400" b="1" baseline="-25000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512" y="454105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0000FF"/>
                </a:solidFill>
              </a:rPr>
              <a:t>A</a:t>
            </a:r>
            <a:r>
              <a:rPr lang="en-AU" sz="2000" b="1" baseline="-25000" dirty="0" smtClean="0">
                <a:solidFill>
                  <a:srgbClr val="0000FF"/>
                </a:solidFill>
              </a:rPr>
              <a:t>0</a:t>
            </a:r>
            <a:endParaRPr lang="en-AU" sz="1400" b="1" baseline="-25000" dirty="0">
              <a:solidFill>
                <a:srgbClr val="0000FF"/>
              </a:solidFill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768093"/>
              </p:ext>
            </p:extLst>
          </p:nvPr>
        </p:nvGraphicFramePr>
        <p:xfrm>
          <a:off x="3501090" y="1996310"/>
          <a:ext cx="2385187" cy="640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9" name="Equation" r:id="rId6" imgW="761760" imgH="228600" progId="Equation.DSMT4">
                  <p:embed/>
                </p:oleObj>
              </mc:Choice>
              <mc:Fallback>
                <p:oleObj name="Equation" r:id="rId6" imgW="76176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090" y="1996310"/>
                        <a:ext cx="2385187" cy="640602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188426"/>
              </p:ext>
            </p:extLst>
          </p:nvPr>
        </p:nvGraphicFramePr>
        <p:xfrm>
          <a:off x="4067944" y="4506913"/>
          <a:ext cx="1230312" cy="65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80" name="Equation" r:id="rId8" imgW="393480" imgH="228600" progId="Equation.DSMT4">
                  <p:embed/>
                </p:oleObj>
              </mc:Choice>
              <mc:Fallback>
                <p:oleObj name="Equation" r:id="rId8" imgW="393480" imgH="22860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4506913"/>
                        <a:ext cx="1230312" cy="650279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 w="952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395535" y="6064318"/>
            <a:ext cx="8524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3.6</a:t>
            </a:r>
            <a:r>
              <a:rPr lang="en-US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 </a:t>
            </a:r>
            <a:r>
              <a:rPr lang="en-AU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(a)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健康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AU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(b)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层裂时的</a:t>
            </a:r>
            <a:r>
              <a:rPr lang="en-US" altLang="zh-CN" sz="16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1600" b="1" baseline="-25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模态波（反相位激励，</a:t>
            </a:r>
            <a:r>
              <a:rPr lang="en-US" altLang="zh-CN" sz="16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U3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AU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4616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1" b="-335"/>
          <a:stretch/>
        </p:blipFill>
        <p:spPr>
          <a:xfrm>
            <a:off x="301939" y="4048930"/>
            <a:ext cx="7870461" cy="2188382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58"/>
          <a:stretch/>
        </p:blipFill>
        <p:spPr>
          <a:xfrm>
            <a:off x="412853" y="1196753"/>
            <a:ext cx="5239268" cy="25779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170523"/>
              </p:ext>
            </p:extLst>
          </p:nvPr>
        </p:nvGraphicFramePr>
        <p:xfrm>
          <a:off x="6282266" y="1844824"/>
          <a:ext cx="20653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1" name="Equation" r:id="rId4" imgW="2070100" imgH="419100" progId="Equation.DSMT4">
                  <p:embed/>
                </p:oleObj>
              </mc:Choice>
              <mc:Fallback>
                <p:oleObj name="Equation" r:id="rId4" imgW="2070100" imgH="419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2266" y="1844824"/>
                        <a:ext cx="2065338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310708"/>
              </p:ext>
            </p:extLst>
          </p:nvPr>
        </p:nvGraphicFramePr>
        <p:xfrm>
          <a:off x="6061397" y="2420888"/>
          <a:ext cx="275907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2" name="Equation" r:id="rId6" imgW="2755900" imgH="431800" progId="Equation.DSMT4">
                  <p:embed/>
                </p:oleObj>
              </mc:Choice>
              <mc:Fallback>
                <p:oleObj name="Equation" r:id="rId6" imgW="27559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397" y="2420888"/>
                        <a:ext cx="2759075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551053"/>
              </p:ext>
            </p:extLst>
          </p:nvPr>
        </p:nvGraphicFramePr>
        <p:xfrm>
          <a:off x="6686946" y="2924944"/>
          <a:ext cx="134143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3" name="Equation" r:id="rId8" imgW="1345616" imgH="355446" progId="Equation.DSMT4">
                  <p:embed/>
                </p:oleObj>
              </mc:Choice>
              <mc:Fallback>
                <p:oleObj name="Equation" r:id="rId8" imgW="1345616" imgH="35544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6946" y="2924944"/>
                        <a:ext cx="1341438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551509"/>
              </p:ext>
            </p:extLst>
          </p:nvPr>
        </p:nvGraphicFramePr>
        <p:xfrm>
          <a:off x="6061397" y="3445693"/>
          <a:ext cx="27590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4" name="Equation" r:id="rId10" imgW="2755900" imgH="482600" progId="Equation.DSMT4">
                  <p:embed/>
                </p:oleObj>
              </mc:Choice>
              <mc:Fallback>
                <p:oleObj name="Equation" r:id="rId10" imgW="2755900" imgH="482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397" y="3445693"/>
                        <a:ext cx="275907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3.4.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数值模拟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(iii)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43219" y="1340768"/>
            <a:ext cx="2651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Gabor wavelet transforms  </a:t>
            </a:r>
            <a:endParaRPr lang="en-AU" sz="1600" dirty="0">
              <a:solidFill>
                <a:srgbClr val="0000FF"/>
              </a:solidFill>
            </a:endParaRPr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127533" y="3717032"/>
            <a:ext cx="567268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3.7</a:t>
            </a:r>
            <a:r>
              <a:rPr lang="en-US" altLang="en-US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 (a)</a:t>
            </a:r>
            <a:r>
              <a:rPr lang="zh-CN" altLang="en-US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健康和</a:t>
            </a:r>
            <a:r>
              <a:rPr lang="en-US" altLang="zh-CN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(b)</a:t>
            </a:r>
            <a:r>
              <a:rPr lang="zh-CN" altLang="en-US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层裂时</a:t>
            </a:r>
            <a:r>
              <a:rPr lang="en-US" altLang="zh-CN" sz="15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A</a:t>
            </a:r>
            <a:r>
              <a:rPr lang="en-US" altLang="zh-CN" sz="1500" b="1" baseline="-25000" dirty="0" err="1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0</a:t>
            </a:r>
            <a:r>
              <a:rPr lang="zh-CN" altLang="en-US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模态波信号多频小波变换结果</a:t>
            </a:r>
            <a:endParaRPr lang="en-AU" sz="15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1691680" y="6280772"/>
            <a:ext cx="614871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3.8</a:t>
            </a:r>
            <a:r>
              <a:rPr lang="en-US" altLang="en-US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 (a)</a:t>
            </a:r>
            <a:r>
              <a:rPr lang="zh-CN" altLang="en-US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健康和</a:t>
            </a:r>
            <a:r>
              <a:rPr lang="en-US" altLang="zh-CN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(b)</a:t>
            </a:r>
            <a:r>
              <a:rPr lang="zh-CN" altLang="en-US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层裂时</a:t>
            </a:r>
            <a:r>
              <a:rPr lang="en-US" altLang="zh-CN" sz="15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A</a:t>
            </a:r>
            <a:r>
              <a:rPr lang="en-US" altLang="zh-CN" sz="1500" b="1" baseline="-25000" dirty="0" err="1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0</a:t>
            </a:r>
            <a:r>
              <a:rPr lang="zh-CN" altLang="en-US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模态波信号单频小波变换结果</a:t>
            </a:r>
            <a:r>
              <a:rPr lang="en-US" altLang="zh-CN" sz="15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(250 kHz)</a:t>
            </a:r>
            <a:endParaRPr lang="en-AU" sz="15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5748535" y="1216432"/>
            <a:ext cx="0" cy="286064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 bwMode="auto">
          <a:xfrm>
            <a:off x="288610" y="4077072"/>
            <a:ext cx="8747886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68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3.4.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数值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模拟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(iv)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36096" y="1496978"/>
            <a:ext cx="226774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err="1" smtClean="0"/>
              <a:t>S</a:t>
            </a:r>
            <a:r>
              <a:rPr lang="en-US" altLang="zh-CN" sz="2000" baseline="-25000" dirty="0" err="1" smtClean="0"/>
              <a:t>0</a:t>
            </a:r>
            <a:r>
              <a:rPr lang="en-US" altLang="zh-CN" sz="2000" dirty="0" smtClean="0"/>
              <a:t>:  4901.96 m/s    </a:t>
            </a:r>
          </a:p>
          <a:p>
            <a:r>
              <a:rPr lang="en-US" altLang="zh-CN" sz="2000" dirty="0" err="1" smtClean="0"/>
              <a:t>A</a:t>
            </a:r>
            <a:r>
              <a:rPr lang="en-US" altLang="zh-CN" sz="2000" baseline="-25000" dirty="0" err="1" smtClean="0"/>
              <a:t>0</a:t>
            </a:r>
            <a:r>
              <a:rPr lang="en-US" altLang="zh-CN" sz="2000" dirty="0" smtClean="0"/>
              <a:t>:  1446.76 m/s</a:t>
            </a:r>
            <a:endParaRPr lang="zh-CN" altLang="en-US" sz="2000" dirty="0"/>
          </a:p>
        </p:txBody>
      </p:sp>
      <p:sp>
        <p:nvSpPr>
          <p:cNvPr id="22" name="矩形 21"/>
          <p:cNvSpPr/>
          <p:nvPr/>
        </p:nvSpPr>
        <p:spPr>
          <a:xfrm>
            <a:off x="5436096" y="2413337"/>
            <a:ext cx="2267744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err="1" smtClean="0"/>
              <a:t>P</a:t>
            </a:r>
            <a:r>
              <a:rPr lang="en-US" altLang="zh-CN" sz="2000" baseline="-25000" dirty="0" err="1"/>
              <a:t>1</a:t>
            </a:r>
            <a:r>
              <a:rPr lang="en-US" altLang="zh-CN" sz="2000" dirty="0" smtClean="0"/>
              <a:t>:  1436.78 m/s     </a:t>
            </a:r>
          </a:p>
          <a:p>
            <a:r>
              <a:rPr lang="en-US" altLang="zh-CN" sz="2000" dirty="0" err="1" smtClean="0"/>
              <a:t>P</a:t>
            </a:r>
            <a:r>
              <a:rPr lang="en-US" altLang="zh-CN" sz="2000" baseline="-25000" dirty="0" err="1"/>
              <a:t>2</a:t>
            </a:r>
            <a:r>
              <a:rPr lang="en-US" altLang="zh-CN" sz="2000" dirty="0" smtClean="0"/>
              <a:t>:  1528.12 m/s</a:t>
            </a:r>
          </a:p>
          <a:p>
            <a:r>
              <a:rPr lang="en-US" altLang="zh-CN" sz="2000" dirty="0" err="1" smtClean="0"/>
              <a:t>P</a:t>
            </a:r>
            <a:r>
              <a:rPr lang="en-US" altLang="zh-CN" sz="2000" baseline="-25000" dirty="0" err="1" smtClean="0"/>
              <a:t>3</a:t>
            </a:r>
            <a:r>
              <a:rPr lang="en-US" altLang="zh-CN" sz="2000" dirty="0" smtClean="0"/>
              <a:t>:  1529.98 m/s</a:t>
            </a:r>
            <a:endParaRPr lang="en-US" altLang="zh-CN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-1327" r="1212" b="24752"/>
          <a:stretch/>
        </p:blipFill>
        <p:spPr>
          <a:xfrm>
            <a:off x="357188" y="1196752"/>
            <a:ext cx="4882360" cy="2664296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 bwMode="auto">
          <a:xfrm>
            <a:off x="7703840" y="2780928"/>
            <a:ext cx="324544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08548" y="2654089"/>
            <a:ext cx="562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/>
              <a:t>A</a:t>
            </a:r>
            <a:r>
              <a:rPr lang="en-US" altLang="zh-CN" sz="2800" baseline="-25000" dirty="0" err="1"/>
              <a:t>0</a:t>
            </a:r>
            <a:endParaRPr lang="zh-CN" altLang="en-US" sz="2800" dirty="0"/>
          </a:p>
        </p:txBody>
      </p:sp>
      <p:pic>
        <p:nvPicPr>
          <p:cNvPr id="21" name="Picture 2" descr="E:\work\已写论文\Manuscript_Bing\Final\Figure10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67" y="4136338"/>
            <a:ext cx="8136904" cy="192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417240" y="6093296"/>
            <a:ext cx="82809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3.9 </a:t>
            </a:r>
            <a:r>
              <a:rPr lang="en-US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 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Lamb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波与层裂相互作用时的模态转换</a:t>
            </a:r>
            <a:endParaRPr lang="en-AU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15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1" b="-335"/>
          <a:stretch/>
        </p:blipFill>
        <p:spPr>
          <a:xfrm>
            <a:off x="311283" y="4077072"/>
            <a:ext cx="8725213" cy="242604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3.4.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数值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模拟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en-AU" altLang="zh-CN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v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3" name="Picture 2" descr="E:\work\已写论文\Manuscript_Bing\Final\Figure5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81" b="4609"/>
          <a:stretch/>
        </p:blipFill>
        <p:spPr bwMode="auto">
          <a:xfrm>
            <a:off x="107504" y="1402710"/>
            <a:ext cx="4704792" cy="8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296710" y="244461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 smtClean="0"/>
              <a:t>S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err="1" smtClean="0"/>
              <a:t>S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err="1" smtClean="0"/>
              <a:t>A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smtClean="0"/>
              <a:t>: </a:t>
            </a:r>
            <a:endParaRPr lang="zh-CN" altLang="en-US" sz="1600" dirty="0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01537"/>
              </p:ext>
            </p:extLst>
          </p:nvPr>
        </p:nvGraphicFramePr>
        <p:xfrm>
          <a:off x="1117731" y="2515815"/>
          <a:ext cx="363537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4" name="Equation" r:id="rId6" imgW="3124080" imgH="228600" progId="Equation.DSMT4">
                  <p:embed/>
                </p:oleObj>
              </mc:Choice>
              <mc:Fallback>
                <p:oleObj name="Equation" r:id="rId6" imgW="3124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731" y="2515815"/>
                        <a:ext cx="3635375" cy="265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/>
          <p:cNvSpPr/>
          <p:nvPr/>
        </p:nvSpPr>
        <p:spPr>
          <a:xfrm>
            <a:off x="309639" y="2794549"/>
            <a:ext cx="877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 smtClean="0"/>
              <a:t>A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err="1" smtClean="0"/>
              <a:t>S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err="1" smtClean="0"/>
              <a:t>A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smtClean="0"/>
              <a:t>:</a:t>
            </a:r>
            <a:endParaRPr lang="zh-CN" altLang="en-US" sz="1600" dirty="0"/>
          </a:p>
        </p:txBody>
      </p:sp>
      <p:sp>
        <p:nvSpPr>
          <p:cNvPr id="37" name="矩形 36"/>
          <p:cNvSpPr/>
          <p:nvPr/>
        </p:nvSpPr>
        <p:spPr>
          <a:xfrm>
            <a:off x="288610" y="3155871"/>
            <a:ext cx="877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 smtClean="0"/>
              <a:t>S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err="1" smtClean="0"/>
              <a:t>A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err="1" smtClean="0"/>
              <a:t>A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smtClean="0"/>
              <a:t>: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309639" y="3514600"/>
            <a:ext cx="877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 smtClean="0"/>
              <a:t>A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err="1" smtClean="0"/>
              <a:t>A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err="1" smtClean="0"/>
              <a:t>A</a:t>
            </a:r>
            <a:r>
              <a:rPr lang="en-US" altLang="zh-CN" sz="1600" baseline="-25000" dirty="0" err="1" smtClean="0"/>
              <a:t>0</a:t>
            </a:r>
            <a:r>
              <a:rPr lang="en-US" altLang="zh-CN" sz="1600" dirty="0" smtClean="0"/>
              <a:t>:</a:t>
            </a:r>
            <a:endParaRPr lang="zh-CN" altLang="en-US" sz="1600" dirty="0"/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751355"/>
              </p:ext>
            </p:extLst>
          </p:nvPr>
        </p:nvGraphicFramePr>
        <p:xfrm>
          <a:off x="1115178" y="2848094"/>
          <a:ext cx="2269776" cy="27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5" name="Equation" r:id="rId8" imgW="1854200" imgH="228600" progId="Equation.DSMT4">
                  <p:embed/>
                </p:oleObj>
              </mc:Choice>
              <mc:Fallback>
                <p:oleObj name="Equation" r:id="rId8" imgW="1854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178" y="2848094"/>
                        <a:ext cx="2269776" cy="2776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08409"/>
              </p:ext>
            </p:extLst>
          </p:nvPr>
        </p:nvGraphicFramePr>
        <p:xfrm>
          <a:off x="1130691" y="3226568"/>
          <a:ext cx="3694423" cy="27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6" name="Equation" r:id="rId10" imgW="3022600" imgH="228600" progId="Equation.DSMT4">
                  <p:embed/>
                </p:oleObj>
              </mc:Choice>
              <mc:Fallback>
                <p:oleObj name="Equation" r:id="rId10" imgW="3022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691" y="3226568"/>
                        <a:ext cx="3694423" cy="2776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226169"/>
              </p:ext>
            </p:extLst>
          </p:nvPr>
        </p:nvGraphicFramePr>
        <p:xfrm>
          <a:off x="1146750" y="3583363"/>
          <a:ext cx="2354289" cy="27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7" name="Equation" r:id="rId12" imgW="1930400" imgH="228600" progId="Equation.DSMT4">
                  <p:embed/>
                </p:oleObj>
              </mc:Choice>
              <mc:Fallback>
                <p:oleObj name="Equation" r:id="rId12" imgW="1930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750" y="3583363"/>
                        <a:ext cx="2354289" cy="2776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3" descr="E:\work\已写论文\Manuscript_Bing\Final\Figure7.tif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7"/>
          <a:stretch/>
        </p:blipFill>
        <p:spPr bwMode="auto">
          <a:xfrm>
            <a:off x="5076056" y="1191516"/>
            <a:ext cx="3722606" cy="21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9"/>
          <p:cNvSpPr txBox="1"/>
          <p:nvPr/>
        </p:nvSpPr>
        <p:spPr>
          <a:xfrm>
            <a:off x="4877996" y="3572626"/>
            <a:ext cx="426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P1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: </a:t>
            </a:r>
            <a:r>
              <a:rPr lang="en-US" dirty="0" err="1" smtClean="0">
                <a:solidFill>
                  <a:srgbClr val="0000FF"/>
                </a:solidFill>
              </a:rPr>
              <a:t>S</a:t>
            </a:r>
            <a:r>
              <a:rPr lang="en-US" baseline="-25000" dirty="0" err="1" smtClean="0">
                <a:solidFill>
                  <a:srgbClr val="0000FF"/>
                </a:solidFill>
              </a:rPr>
              <a:t>0</a:t>
            </a:r>
            <a:r>
              <a:rPr lang="en-US" dirty="0" err="1" smtClean="0">
                <a:solidFill>
                  <a:srgbClr val="0000FF"/>
                </a:solidFill>
              </a:rPr>
              <a:t>S</a:t>
            </a:r>
            <a:r>
              <a:rPr lang="en-US" baseline="-25000" dirty="0" err="1" smtClean="0">
                <a:solidFill>
                  <a:srgbClr val="0000FF"/>
                </a:solidFill>
              </a:rPr>
              <a:t>0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baseline="-25000" dirty="0" err="1" smtClean="0">
                <a:solidFill>
                  <a:srgbClr val="0000FF"/>
                </a:solidFill>
              </a:rPr>
              <a:t>0</a:t>
            </a:r>
            <a:r>
              <a:rPr lang="en-US" dirty="0" smtClean="0">
                <a:solidFill>
                  <a:srgbClr val="0000FF"/>
                </a:solidFill>
              </a:rPr>
              <a:t>; 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P2</a:t>
            </a:r>
            <a:r>
              <a:rPr lang="en-US" dirty="0" smtClean="0">
                <a:solidFill>
                  <a:srgbClr val="0000FF"/>
                </a:solidFill>
              </a:rPr>
              <a:t> : </a:t>
            </a:r>
            <a:r>
              <a:rPr lang="en-US" dirty="0" err="1" smtClean="0">
                <a:solidFill>
                  <a:srgbClr val="0000FF"/>
                </a:solidFill>
              </a:rPr>
              <a:t>S</a:t>
            </a:r>
            <a:r>
              <a:rPr lang="en-US" baseline="-25000" dirty="0" err="1" smtClean="0">
                <a:solidFill>
                  <a:srgbClr val="0000FF"/>
                </a:solidFill>
              </a:rPr>
              <a:t>0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baseline="-25000" dirty="0" err="1" smtClean="0">
                <a:solidFill>
                  <a:srgbClr val="0000FF"/>
                </a:solidFill>
              </a:rPr>
              <a:t>0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baseline="-25000" dirty="0" err="1" smtClean="0">
                <a:solidFill>
                  <a:srgbClr val="0000FF"/>
                </a:solidFill>
              </a:rPr>
              <a:t>0</a:t>
            </a:r>
            <a:r>
              <a:rPr lang="en-US" dirty="0" smtClean="0">
                <a:solidFill>
                  <a:srgbClr val="0000FF"/>
                </a:solidFill>
              </a:rPr>
              <a:t>;   </a:t>
            </a:r>
            <a:r>
              <a:rPr lang="en-US" dirty="0" err="1" smtClean="0">
                <a:solidFill>
                  <a:srgbClr val="0000FF"/>
                </a:solidFill>
              </a:rPr>
              <a:t>P3</a:t>
            </a:r>
            <a:r>
              <a:rPr lang="en-US" dirty="0" smtClean="0">
                <a:solidFill>
                  <a:srgbClr val="0000FF"/>
                </a:solidFill>
              </a:rPr>
              <a:t> : 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baseline="-25000" dirty="0" err="1" smtClean="0">
                <a:solidFill>
                  <a:srgbClr val="0000FF"/>
                </a:solidFill>
              </a:rPr>
              <a:t>0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baseline="-25000" dirty="0" err="1" smtClean="0">
                <a:solidFill>
                  <a:srgbClr val="0000FF"/>
                </a:solidFill>
              </a:rPr>
              <a:t>0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baseline="-25000" dirty="0" err="1" smtClean="0">
                <a:solidFill>
                  <a:srgbClr val="0000FF"/>
                </a:solidFill>
              </a:rPr>
              <a:t>0</a:t>
            </a:r>
            <a:endParaRPr lang="en-AU" dirty="0">
              <a:solidFill>
                <a:srgbClr val="0000FF"/>
              </a:solidFill>
            </a:endParaRPr>
          </a:p>
        </p:txBody>
      </p:sp>
      <p:cxnSp>
        <p:nvCxnSpPr>
          <p:cNvPr id="45" name="Straight Arrow Connector 14"/>
          <p:cNvCxnSpPr/>
          <p:nvPr/>
        </p:nvCxnSpPr>
        <p:spPr bwMode="auto">
          <a:xfrm flipH="1">
            <a:off x="5290005" y="2444611"/>
            <a:ext cx="940245" cy="12212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18"/>
          <p:cNvCxnSpPr/>
          <p:nvPr/>
        </p:nvCxnSpPr>
        <p:spPr bwMode="auto">
          <a:xfrm>
            <a:off x="6553200" y="2648371"/>
            <a:ext cx="107189" cy="10175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20"/>
          <p:cNvCxnSpPr/>
          <p:nvPr/>
        </p:nvCxnSpPr>
        <p:spPr bwMode="auto">
          <a:xfrm>
            <a:off x="7002058" y="2648371"/>
            <a:ext cx="667039" cy="9603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4825114" y="1181299"/>
            <a:ext cx="0" cy="2823765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 bwMode="auto">
          <a:xfrm>
            <a:off x="288610" y="4005064"/>
            <a:ext cx="8747886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492567"/>
              </p:ext>
            </p:extLst>
          </p:nvPr>
        </p:nvGraphicFramePr>
        <p:xfrm>
          <a:off x="3656690" y="4780043"/>
          <a:ext cx="21034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8" name="Equation" r:id="rId15" imgW="672840" imgH="228600" progId="Equation.DSMT4">
                  <p:embed/>
                </p:oleObj>
              </mc:Choice>
              <mc:Fallback>
                <p:oleObj name="Equation" r:id="rId15" imgW="672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690" y="4780043"/>
                        <a:ext cx="2103437" cy="65087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 w="952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7078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52936"/>
            <a:ext cx="8136904" cy="265413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052928"/>
            <a:ext cx="7713420" cy="172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3.4.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数值模拟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(vi)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5220072" y="2132856"/>
            <a:ext cx="720080" cy="195787"/>
          </a:xfrm>
          <a:prstGeom prst="roundRect">
            <a:avLst/>
          </a:prstGeom>
          <a:solidFill>
            <a:srgbClr val="FFFF00">
              <a:alpha val="32000"/>
            </a:srgbClr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5940152" y="2144733"/>
            <a:ext cx="720080" cy="195787"/>
          </a:xfrm>
          <a:prstGeom prst="roundRect">
            <a:avLst/>
          </a:prstGeom>
          <a:solidFill>
            <a:srgbClr val="FFFF00">
              <a:alpha val="32000"/>
            </a:srgbClr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420888"/>
            <a:ext cx="7714771" cy="1728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861048"/>
            <a:ext cx="7714771" cy="1728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85" y="5157384"/>
            <a:ext cx="7838208" cy="1728000"/>
          </a:xfrm>
          <a:prstGeom prst="rect">
            <a:avLst/>
          </a:prstGeom>
        </p:spPr>
      </p:pic>
      <p:sp>
        <p:nvSpPr>
          <p:cNvPr id="17" name="Rectangle 19"/>
          <p:cNvSpPr/>
          <p:nvPr/>
        </p:nvSpPr>
        <p:spPr>
          <a:xfrm rot="20519611">
            <a:off x="1767681" y="3527204"/>
            <a:ext cx="5496897" cy="43088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2200" b="1" dirty="0" smtClean="0">
                <a:solidFill>
                  <a:srgbClr val="0000FF"/>
                </a:solidFill>
              </a:rPr>
              <a:t>界面</a:t>
            </a:r>
            <a:r>
              <a:rPr lang="en-AU" sz="2200" b="1" dirty="0" smtClean="0">
                <a:solidFill>
                  <a:srgbClr val="0000FF"/>
                </a:solidFill>
              </a:rPr>
              <a:t>: </a:t>
            </a:r>
            <a:r>
              <a:rPr lang="zh-CN" altLang="en-US" sz="2200" b="1" dirty="0" smtClean="0">
                <a:solidFill>
                  <a:srgbClr val="0000FF"/>
                </a:solidFill>
              </a:rPr>
              <a:t>准确</a:t>
            </a:r>
            <a:r>
              <a:rPr lang="en-AU" sz="2200" b="1" dirty="0" smtClean="0">
                <a:solidFill>
                  <a:srgbClr val="0000FF"/>
                </a:solidFill>
              </a:rPr>
              <a:t>; </a:t>
            </a:r>
            <a:r>
              <a:rPr lang="zh-CN" altLang="en-US" sz="2200" b="1" dirty="0" smtClean="0">
                <a:solidFill>
                  <a:srgbClr val="0000FF"/>
                </a:solidFill>
              </a:rPr>
              <a:t>尺寸相对误差</a:t>
            </a:r>
            <a:r>
              <a:rPr lang="en-AU" sz="2200" b="1" dirty="0" smtClean="0">
                <a:solidFill>
                  <a:srgbClr val="0000FF"/>
                </a:solidFill>
              </a:rPr>
              <a:t>: 0.49%~10.53%  </a:t>
            </a:r>
            <a:endParaRPr lang="en-AU" sz="2200" b="1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604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37890" name="Picture 2" descr="E:\work\已写论文\Manuscript_Bing\Final\Figure11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61"/>
          <a:stretch/>
        </p:blipFill>
        <p:spPr bwMode="auto">
          <a:xfrm>
            <a:off x="107504" y="3195762"/>
            <a:ext cx="4896544" cy="340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 descr="E:\work\已写论文\Manuscript_Bing\Final\Figure11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0"/>
          <a:stretch/>
        </p:blipFill>
        <p:spPr bwMode="auto">
          <a:xfrm>
            <a:off x="4860032" y="3181498"/>
            <a:ext cx="410445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3.5.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测量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en-AU" altLang="zh-CN" sz="2200" dirty="0" err="1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i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8" name="Picture 6" descr="D:\李大熊的iPhone4\IMG_350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/>
          <a:stretch/>
        </p:blipFill>
        <p:spPr bwMode="auto">
          <a:xfrm>
            <a:off x="2279638" y="1412775"/>
            <a:ext cx="1940894" cy="1512168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D:\李大熊的iPhone4\IMG_349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3"/>
          <a:stretch/>
        </p:blipFill>
        <p:spPr bwMode="auto">
          <a:xfrm>
            <a:off x="395536" y="1412776"/>
            <a:ext cx="1875992" cy="1512168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D:\李大熊的iPhone4\IMG_352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12271"/>
          <a:stretch/>
        </p:blipFill>
        <p:spPr bwMode="auto">
          <a:xfrm rot="5400000">
            <a:off x="4156608" y="1480020"/>
            <a:ext cx="1512168" cy="1377679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:\李大熊的iPhone4\IMG_35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0" t="29924" r="26874" b="12346"/>
          <a:stretch/>
        </p:blipFill>
        <p:spPr bwMode="auto">
          <a:xfrm>
            <a:off x="5592006" y="1412775"/>
            <a:ext cx="1922020" cy="1512168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 bwMode="auto">
          <a:xfrm>
            <a:off x="179512" y="3068960"/>
            <a:ext cx="8507288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 bwMode="auto">
          <a:xfrm>
            <a:off x="4847456" y="3068960"/>
            <a:ext cx="0" cy="295232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620000" y="1596464"/>
            <a:ext cx="912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层合板</a:t>
            </a:r>
            <a:r>
              <a:rPr lang="en-US" altLang="zh-CN" b="1" dirty="0" err="1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VARIM</a:t>
            </a:r>
            <a:endParaRPr lang="en-US" altLang="zh-CN" b="1" dirty="0" smtClean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制备技术</a:t>
            </a:r>
            <a:endParaRPr lang="zh-CN" altLang="en-US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1835696" y="6021288"/>
            <a:ext cx="82809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3.11  (a)</a:t>
            </a:r>
            <a:r>
              <a:rPr lang="zh-CN" altLang="en-US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实验设计和 </a:t>
            </a:r>
            <a:r>
              <a:rPr lang="en-US" altLang="zh-CN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(b)</a:t>
            </a:r>
            <a:r>
              <a:rPr lang="zh-CN" altLang="en-US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实验</a:t>
            </a:r>
            <a:r>
              <a:rPr lang="zh-CN" altLang="en-US" sz="1600" b="1" dirty="0">
                <a:latin typeface="+mn-lt"/>
                <a:ea typeface="宋体" panose="02010600030101010101" pitchFamily="2" charset="-122"/>
                <a:cs typeface="Arial" charset="0"/>
              </a:rPr>
              <a:t>仪器示意图</a:t>
            </a:r>
            <a:endParaRPr lang="en-AU" sz="1600" b="1" dirty="0"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9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22" y="1368425"/>
            <a:ext cx="2880000" cy="1916559"/>
          </a:xfrm>
          <a:prstGeom prst="rect">
            <a:avLst/>
          </a:prstGeom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476672"/>
            <a:ext cx="2700337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绪论 </a:t>
            </a: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000" dirty="0" err="1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3A9FB6-B00F-43B9-AA18-91D4AEAD3D70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5126" name="矩形 23"/>
          <p:cNvSpPr>
            <a:spLocks noChangeArrowheads="1"/>
          </p:cNvSpPr>
          <p:nvPr/>
        </p:nvSpPr>
        <p:spPr bwMode="auto">
          <a:xfrm>
            <a:off x="723006" y="4146620"/>
            <a:ext cx="19686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 err="1">
                <a:solidFill>
                  <a:srgbClr val="FFFF00"/>
                </a:solidFill>
                <a:cs typeface="Arial" charset="0"/>
              </a:rPr>
              <a:t>A380</a:t>
            </a:r>
            <a:r>
              <a:rPr lang="en-US" altLang="zh-CN" sz="2000" b="1" dirty="0">
                <a:solidFill>
                  <a:srgbClr val="FFFF00"/>
                </a:solidFill>
                <a:cs typeface="Arial" charset="0"/>
              </a:rPr>
              <a:t>, </a:t>
            </a:r>
            <a:r>
              <a:rPr lang="zh-CN" altLang="en-US" sz="2000" b="1" dirty="0" smtClean="0">
                <a:solidFill>
                  <a:srgbClr val="FFFF00"/>
                </a:solidFill>
                <a:cs typeface="Arial" charset="0"/>
              </a:rPr>
              <a:t>引擎损伤</a:t>
            </a:r>
            <a:r>
              <a:rPr lang="zh-CN" altLang="en-US" sz="2000" b="1" dirty="0">
                <a:solidFill>
                  <a:srgbClr val="FFFF00"/>
                </a:solidFill>
                <a:cs typeface="Arial" charset="0"/>
              </a:rPr>
              <a:t>（</a:t>
            </a:r>
            <a:r>
              <a:rPr lang="en-US" altLang="zh-CN" sz="2000" b="1" dirty="0" smtClean="0">
                <a:solidFill>
                  <a:srgbClr val="FFFF00"/>
                </a:solidFill>
                <a:cs typeface="Arial" charset="0"/>
              </a:rPr>
              <a:t>2010.11</a:t>
            </a:r>
            <a:r>
              <a:rPr lang="zh-CN" altLang="en-US" sz="2000" b="1" dirty="0" smtClean="0">
                <a:solidFill>
                  <a:srgbClr val="FFFF00"/>
                </a:solidFill>
                <a:cs typeface="Arial" charset="0"/>
              </a:rPr>
              <a:t>）</a:t>
            </a:r>
            <a:endParaRPr lang="en-US" altLang="zh-CN" sz="2000" b="1" dirty="0">
              <a:solidFill>
                <a:srgbClr val="FFFF00"/>
              </a:solidFill>
              <a:cs typeface="Arial" charset="0"/>
            </a:endParaRPr>
          </a:p>
        </p:txBody>
      </p:sp>
      <p:pic>
        <p:nvPicPr>
          <p:cNvPr id="5127" name="Picture 11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38" y="3541500"/>
            <a:ext cx="2762250" cy="204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矩形 23"/>
          <p:cNvSpPr>
            <a:spLocks noChangeArrowheads="1"/>
          </p:cNvSpPr>
          <p:nvPr/>
        </p:nvSpPr>
        <p:spPr bwMode="auto">
          <a:xfrm>
            <a:off x="6616114" y="3603474"/>
            <a:ext cx="2530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FF00"/>
                </a:solidFill>
                <a:cs typeface="Arial" charset="0"/>
              </a:rPr>
              <a:t>风机叶片断裂</a:t>
            </a:r>
            <a:endParaRPr lang="zh-CN" altLang="en-US" sz="2000" b="1" dirty="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5129" name="矩形 3"/>
          <p:cNvSpPr>
            <a:spLocks noChangeArrowheads="1"/>
          </p:cNvSpPr>
          <p:nvPr/>
        </p:nvSpPr>
        <p:spPr bwMode="auto">
          <a:xfrm>
            <a:off x="2172705" y="5734109"/>
            <a:ext cx="5508612" cy="52322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复合材料飞速发展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同时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面临挑战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131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0" r="8768" b="31947"/>
          <a:stretch>
            <a:fillRect/>
          </a:stretch>
        </p:blipFill>
        <p:spPr bwMode="auto">
          <a:xfrm>
            <a:off x="6130230" y="1368424"/>
            <a:ext cx="2809875" cy="191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20" descr="Columbia-crack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7"/>
          <a:stretch>
            <a:fillRect/>
          </a:stretch>
        </p:blipFill>
        <p:spPr bwMode="auto">
          <a:xfrm>
            <a:off x="4618062" y="3541500"/>
            <a:ext cx="1558923" cy="204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4" descr="http://image2.sina.com.cn/jc/2003-02-09/3_27-1-3-66_200302092019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41499"/>
            <a:ext cx="1569887" cy="205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23"/>
          <p:cNvSpPr>
            <a:spLocks noChangeArrowheads="1"/>
          </p:cNvSpPr>
          <p:nvPr/>
        </p:nvSpPr>
        <p:spPr bwMode="auto">
          <a:xfrm>
            <a:off x="3403624" y="3529223"/>
            <a:ext cx="2428875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哥伦比亚</a:t>
            </a:r>
            <a:r>
              <a:rPr lang="zh-CN" altLang="en-US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号</a:t>
            </a:r>
            <a:r>
              <a:rPr lang="en-US" altLang="zh-C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2003.2)</a:t>
            </a:r>
            <a:endParaRPr lang="en-US" altLang="zh-CN" sz="2000" b="1" dirty="0">
              <a:solidFill>
                <a:srgbClr val="FFFF0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513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9" y="1304392"/>
            <a:ext cx="3024336" cy="191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6" name="矩形 23"/>
          <p:cNvSpPr>
            <a:spLocks noChangeArrowheads="1"/>
          </p:cNvSpPr>
          <p:nvPr/>
        </p:nvSpPr>
        <p:spPr bwMode="auto">
          <a:xfrm>
            <a:off x="225574" y="1642403"/>
            <a:ext cx="2543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cs typeface="Arial" charset="0"/>
              </a:rPr>
              <a:t>波音</a:t>
            </a:r>
            <a:r>
              <a:rPr lang="en-US" altLang="zh-CN" sz="2000" b="1" dirty="0" smtClean="0">
                <a:solidFill>
                  <a:srgbClr val="0000FF"/>
                </a:solidFill>
                <a:cs typeface="Arial" charset="0"/>
              </a:rPr>
              <a:t>787</a:t>
            </a:r>
            <a:endParaRPr lang="en-US" altLang="zh-CN" sz="2000" b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5137" name="矩形 23"/>
          <p:cNvSpPr>
            <a:spLocks noChangeArrowheads="1"/>
          </p:cNvSpPr>
          <p:nvPr/>
        </p:nvSpPr>
        <p:spPr bwMode="auto">
          <a:xfrm>
            <a:off x="6348412" y="1642403"/>
            <a:ext cx="2543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FF00"/>
                </a:solidFill>
                <a:cs typeface="Arial" charset="0"/>
              </a:rPr>
              <a:t>复合材料风机叶片</a:t>
            </a:r>
            <a:endParaRPr lang="en-US" altLang="zh-CN" sz="2000" b="1" dirty="0">
              <a:solidFill>
                <a:srgbClr val="FFFF00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74" y="3541500"/>
            <a:ext cx="2725858" cy="2047740"/>
          </a:xfrm>
          <a:prstGeom prst="rect">
            <a:avLst/>
          </a:prstGeom>
        </p:spPr>
      </p:pic>
      <p:sp>
        <p:nvSpPr>
          <p:cNvPr id="25" name="矩形 23"/>
          <p:cNvSpPr>
            <a:spLocks noChangeArrowheads="1"/>
          </p:cNvSpPr>
          <p:nvPr/>
        </p:nvSpPr>
        <p:spPr bwMode="auto">
          <a:xfrm>
            <a:off x="3289324" y="1488485"/>
            <a:ext cx="25431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FF00"/>
                </a:solidFill>
                <a:cs typeface="Arial" charset="0"/>
              </a:rPr>
              <a:t>“短剑”</a:t>
            </a:r>
            <a:r>
              <a:rPr lang="en-US" altLang="zh-CN" sz="2000" b="1" dirty="0" err="1">
                <a:solidFill>
                  <a:srgbClr val="FFFF00"/>
                </a:solidFill>
                <a:cs typeface="Arial" charset="0"/>
              </a:rPr>
              <a:t>M80</a:t>
            </a:r>
            <a:r>
              <a:rPr lang="zh-CN" altLang="en-US" sz="2000" b="1" dirty="0" smtClean="0">
                <a:solidFill>
                  <a:srgbClr val="FFFF00"/>
                </a:solidFill>
                <a:cs typeface="Arial" charset="0"/>
              </a:rPr>
              <a:t>高速隐形</a:t>
            </a:r>
            <a:r>
              <a:rPr lang="zh-CN" altLang="en-US" sz="2000" b="1" dirty="0">
                <a:solidFill>
                  <a:srgbClr val="FFFF00"/>
                </a:solidFill>
                <a:cs typeface="Arial" charset="0"/>
              </a:rPr>
              <a:t>快艇</a:t>
            </a:r>
            <a:endParaRPr lang="en-US" altLang="zh-CN" sz="2000" b="1" dirty="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26" name="矩形 23"/>
          <p:cNvSpPr>
            <a:spLocks noChangeArrowheads="1"/>
          </p:cNvSpPr>
          <p:nvPr/>
        </p:nvSpPr>
        <p:spPr bwMode="auto">
          <a:xfrm>
            <a:off x="-446964" y="3573016"/>
            <a:ext cx="2428875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2012.2</a:t>
            </a:r>
            <a:endParaRPr lang="en-US" altLang="zh-CN" sz="2000" b="1" dirty="0">
              <a:solidFill>
                <a:srgbClr val="FFFF0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3.5.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测量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(ii)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300192" y="3154656"/>
            <a:ext cx="236035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3.12  </a:t>
            </a:r>
            <a:r>
              <a:rPr lang="zh-CN" altLang="en-US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不同</a:t>
            </a:r>
            <a:r>
              <a:rPr lang="zh-CN" altLang="en-US" sz="1600" b="1" dirty="0">
                <a:latin typeface="+mn-lt"/>
                <a:ea typeface="宋体" panose="02010600030101010101" pitchFamily="2" charset="-122"/>
                <a:cs typeface="Arial" charset="0"/>
              </a:rPr>
              <a:t>激励频率</a:t>
            </a:r>
            <a:r>
              <a:rPr lang="zh-CN" altLang="en-US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下</a:t>
            </a:r>
            <a:r>
              <a:rPr lang="en-US" altLang="zh-CN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(a)</a:t>
            </a:r>
            <a:r>
              <a:rPr lang="zh-CN" altLang="en-US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、</a:t>
            </a:r>
            <a:r>
              <a:rPr lang="en-US" altLang="zh-CN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(b)</a:t>
            </a:r>
            <a:r>
              <a:rPr lang="zh-CN" altLang="en-US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数值模拟和</a:t>
            </a:r>
            <a:r>
              <a:rPr lang="en-US" altLang="zh-CN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(c)</a:t>
            </a:r>
            <a:r>
              <a:rPr lang="zh-CN" altLang="en-US" sz="1600" b="1" dirty="0" smtClean="0">
                <a:latin typeface="+mn-lt"/>
                <a:ea typeface="宋体" panose="02010600030101010101" pitchFamily="2" charset="-122"/>
                <a:cs typeface="Arial" charset="0"/>
              </a:rPr>
              <a:t>实验</a:t>
            </a:r>
            <a:r>
              <a:rPr lang="zh-CN" altLang="en-US" sz="1600" b="1" dirty="0">
                <a:latin typeface="+mn-lt"/>
                <a:ea typeface="宋体" panose="02010600030101010101" pitchFamily="2" charset="-122"/>
                <a:cs typeface="Arial" charset="0"/>
              </a:rPr>
              <a:t>得到的</a:t>
            </a:r>
            <a:r>
              <a:rPr lang="en-US" altLang="zh-CN" sz="1600" b="1" dirty="0" err="1">
                <a:latin typeface="+mn-lt"/>
                <a:ea typeface="宋体" panose="02010600030101010101" pitchFamily="2" charset="-122"/>
                <a:cs typeface="Arial" charset="0"/>
              </a:rPr>
              <a:t>S</a:t>
            </a:r>
            <a:r>
              <a:rPr lang="en-US" altLang="zh-CN" sz="1600" b="1" baseline="-25000" dirty="0" err="1">
                <a:latin typeface="+mn-lt"/>
                <a:ea typeface="宋体" panose="02010600030101010101" pitchFamily="2" charset="-122"/>
                <a:cs typeface="Arial" charset="0"/>
              </a:rPr>
              <a:t>0</a:t>
            </a:r>
            <a:r>
              <a:rPr lang="zh-CN" altLang="en-US" sz="1600" b="1" dirty="0">
                <a:latin typeface="+mn-lt"/>
                <a:ea typeface="宋体" panose="02010600030101010101" pitchFamily="2" charset="-122"/>
                <a:cs typeface="Arial" charset="0"/>
              </a:rPr>
              <a:t>和</a:t>
            </a:r>
            <a:r>
              <a:rPr lang="en-US" altLang="zh-CN" sz="1600" b="1" dirty="0" err="1">
                <a:latin typeface="+mn-lt"/>
                <a:ea typeface="宋体" panose="02010600030101010101" pitchFamily="2" charset="-122"/>
                <a:cs typeface="Arial" charset="0"/>
              </a:rPr>
              <a:t>A</a:t>
            </a:r>
            <a:r>
              <a:rPr lang="en-US" altLang="zh-CN" sz="1600" b="1" baseline="-25000" dirty="0" err="1">
                <a:latin typeface="+mn-lt"/>
                <a:ea typeface="宋体" panose="02010600030101010101" pitchFamily="2" charset="-122"/>
                <a:cs typeface="Arial" charset="0"/>
              </a:rPr>
              <a:t>0</a:t>
            </a:r>
            <a:r>
              <a:rPr lang="zh-CN" altLang="en-US" sz="1600" b="1" dirty="0">
                <a:latin typeface="+mn-lt"/>
                <a:ea typeface="宋体" panose="02010600030101010101" pitchFamily="2" charset="-122"/>
                <a:cs typeface="Arial" charset="0"/>
              </a:rPr>
              <a:t>模态波的能量对比</a:t>
            </a:r>
            <a:endParaRPr lang="en-AU" sz="1600" b="1" dirty="0"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54006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8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65" y="1268992"/>
            <a:ext cx="7758000" cy="209246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89040"/>
            <a:ext cx="7776000" cy="2202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357188" y="6021288"/>
            <a:ext cx="85946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3.14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 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激励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频率为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7.5 kHz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[0/90</a:t>
            </a:r>
            <a:r>
              <a:rPr lang="en-US" altLang="zh-CN" sz="1600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层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合板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健康和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(b)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损伤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响应信号</a:t>
            </a:r>
            <a:endParaRPr lang="en-AU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3.5.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测量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(iii)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392792"/>
              </p:ext>
            </p:extLst>
          </p:nvPr>
        </p:nvGraphicFramePr>
        <p:xfrm>
          <a:off x="3419872" y="1984375"/>
          <a:ext cx="210661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0"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984375"/>
                        <a:ext cx="2106612" cy="639763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 w="952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1520" y="1916832"/>
            <a:ext cx="670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0000FF"/>
                </a:solidFill>
              </a:rPr>
              <a:t>S</a:t>
            </a:r>
            <a:r>
              <a:rPr lang="en-AU" sz="2000" b="1" baseline="-25000" dirty="0" smtClean="0">
                <a:solidFill>
                  <a:srgbClr val="0000FF"/>
                </a:solidFill>
              </a:rPr>
              <a:t>0</a:t>
            </a:r>
            <a:endParaRPr lang="en-AU" sz="1400" b="1" baseline="-250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4437112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0000FF"/>
                </a:solidFill>
              </a:rPr>
              <a:t>A</a:t>
            </a:r>
            <a:r>
              <a:rPr lang="en-AU" sz="2000" b="1" baseline="-25000" dirty="0" smtClean="0">
                <a:solidFill>
                  <a:srgbClr val="0000FF"/>
                </a:solidFill>
              </a:rPr>
              <a:t>0</a:t>
            </a:r>
            <a:endParaRPr lang="en-AU" sz="1400" b="1" baseline="-25000" dirty="0">
              <a:solidFill>
                <a:srgbClr val="0000FF"/>
              </a:solidFill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357188" y="3378478"/>
            <a:ext cx="85946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3.13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 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激励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频率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150 kHz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[0/90</a:t>
            </a:r>
            <a:r>
              <a:rPr lang="en-US" altLang="zh-CN" sz="1600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层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合板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健康和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(b)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损伤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响应信号</a:t>
            </a:r>
            <a:endParaRPr lang="en-AU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240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70" y="1196752"/>
            <a:ext cx="6696267" cy="478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3.5.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测量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(iv)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683568" y="5971346"/>
            <a:ext cx="79208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ts val="600"/>
              </a:spcBef>
              <a:spcAft>
                <a:spcPts val="1200"/>
              </a:spcAft>
              <a:buNone/>
            </a:pP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3.15  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信号</a:t>
            </a:r>
            <a:r>
              <a:rPr lang="en-US" altLang="zh-CN" sz="1600" b="1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kern="1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A1B1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b="1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kern="1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A2B2</a:t>
            </a:r>
            <a:r>
              <a:rPr lang="zh-CN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lang="zh-CN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频</a:t>
            </a:r>
            <a:r>
              <a:rPr lang="zh-CN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</a:t>
            </a:r>
            <a:r>
              <a:rPr lang="zh-CN" altLang="en-US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(d)</a:t>
            </a:r>
            <a:r>
              <a:rPr lang="zh-CN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单频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 kHz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）小波变换结果</a:t>
            </a:r>
            <a:endParaRPr lang="zh-CN" altLang="zh-CN" sz="16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947804"/>
              </p:ext>
            </p:extLst>
          </p:nvPr>
        </p:nvGraphicFramePr>
        <p:xfrm>
          <a:off x="3491880" y="4653136"/>
          <a:ext cx="1739205" cy="495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80" name="Equation" r:id="rId4" imgW="647640" imgH="228600" progId="Equation.DSMT4">
                  <p:embed/>
                </p:oleObj>
              </mc:Choice>
              <mc:Fallback>
                <p:oleObj name="Equation" r:id="rId4" imgW="647640" imgH="228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4653136"/>
                        <a:ext cx="1739205" cy="495747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 w="952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481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8" y="1268760"/>
            <a:ext cx="8035200" cy="204926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872202"/>
            <a:ext cx="7920000" cy="20379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3.5.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测量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(v)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889966"/>
              </p:ext>
            </p:extLst>
          </p:nvPr>
        </p:nvGraphicFramePr>
        <p:xfrm>
          <a:off x="3635896" y="1997075"/>
          <a:ext cx="210661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09" name="Equation" r:id="rId5" imgW="672840" imgH="228600" progId="Equation.DSMT4">
                  <p:embed/>
                </p:oleObj>
              </mc:Choice>
              <mc:Fallback>
                <p:oleObj name="Equation" r:id="rId5" imgW="672840" imgH="228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997075"/>
                        <a:ext cx="2106612" cy="639763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 w="952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1520" y="1844824"/>
            <a:ext cx="670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0000FF"/>
                </a:solidFill>
              </a:rPr>
              <a:t>S</a:t>
            </a:r>
            <a:r>
              <a:rPr lang="en-AU" sz="2000" b="1" baseline="-25000" dirty="0" smtClean="0">
                <a:solidFill>
                  <a:srgbClr val="0000FF"/>
                </a:solidFill>
              </a:rPr>
              <a:t>0</a:t>
            </a:r>
            <a:endParaRPr lang="en-AU" sz="1400" b="1" baseline="-250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454105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0000FF"/>
                </a:solidFill>
              </a:rPr>
              <a:t>A</a:t>
            </a:r>
            <a:r>
              <a:rPr lang="en-AU" sz="2000" b="1" baseline="-25000" dirty="0" smtClean="0">
                <a:solidFill>
                  <a:srgbClr val="0000FF"/>
                </a:solidFill>
              </a:rPr>
              <a:t>0</a:t>
            </a:r>
            <a:endParaRPr lang="en-AU" sz="1400" b="1" baseline="-25000" dirty="0">
              <a:solidFill>
                <a:srgbClr val="0000FF"/>
              </a:solidFill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357188" y="6021288"/>
            <a:ext cx="85946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3.17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 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激励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频率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17.5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kHz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[0/90/45/-45]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层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合板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健康和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(b)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损伤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响应信号</a:t>
            </a:r>
            <a:endParaRPr lang="en-AU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357188" y="3378478"/>
            <a:ext cx="85946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3.16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 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激励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频率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135 kHz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[0/90/45/-45]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层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合板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健康和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(b)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损伤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响应信号</a:t>
            </a:r>
            <a:endParaRPr lang="en-AU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8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50" y="1196752"/>
            <a:ext cx="6696000" cy="4761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3.5.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测量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(vi)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116943"/>
              </p:ext>
            </p:extLst>
          </p:nvPr>
        </p:nvGraphicFramePr>
        <p:xfrm>
          <a:off x="3347864" y="4653136"/>
          <a:ext cx="1789112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27" name="Equation" r:id="rId4" imgW="571320" imgH="228600" progId="Equation.DSMT4">
                  <p:embed/>
                </p:oleObj>
              </mc:Choice>
              <mc:Fallback>
                <p:oleObj name="Equation" r:id="rId4" imgW="571320" imgH="228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4653136"/>
                        <a:ext cx="1789112" cy="639762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 w="952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83568" y="5971346"/>
            <a:ext cx="79208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ts val="600"/>
              </a:spcBef>
              <a:spcAft>
                <a:spcPts val="1200"/>
              </a:spcAft>
              <a:buNone/>
            </a:pP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3.18  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信号</a:t>
            </a:r>
            <a:r>
              <a:rPr lang="en-US" altLang="zh-CN" sz="1600" b="1" kern="1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kern="1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C1D1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b="1" kern="1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kern="1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C2D2</a:t>
            </a:r>
            <a:r>
              <a:rPr lang="zh-CN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lang="zh-CN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频</a:t>
            </a:r>
            <a:r>
              <a:rPr lang="zh-CN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</a:t>
            </a:r>
            <a:r>
              <a:rPr lang="zh-CN" altLang="en-US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(d)</a:t>
            </a:r>
            <a:r>
              <a:rPr lang="zh-CN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单频（</a:t>
            </a:r>
            <a:r>
              <a:rPr lang="en-US" altLang="zh-CN" sz="16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 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kHz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）小波变换结果</a:t>
            </a:r>
            <a:endParaRPr lang="zh-CN" altLang="zh-CN" sz="16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4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7" y="3573016"/>
            <a:ext cx="7560000" cy="2664000"/>
          </a:xfrm>
          <a:prstGeom prst="rect">
            <a:avLst/>
          </a:prstGeom>
        </p:spPr>
      </p:pic>
      <p:pic>
        <p:nvPicPr>
          <p:cNvPr id="13" name="图片 1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052317"/>
            <a:ext cx="7560000" cy="26642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620688"/>
            <a:ext cx="7527180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3.5.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测量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AU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(vii)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20519611">
            <a:off x="1657793" y="3563017"/>
            <a:ext cx="5428125" cy="43088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zh-CN" altLang="en-US" sz="2200" b="1" dirty="0" smtClean="0">
                <a:solidFill>
                  <a:srgbClr val="0000FF"/>
                </a:solidFill>
              </a:rPr>
              <a:t>界面</a:t>
            </a:r>
            <a:r>
              <a:rPr lang="en-AU" sz="2200" b="1" dirty="0" smtClean="0">
                <a:solidFill>
                  <a:srgbClr val="0000FF"/>
                </a:solidFill>
              </a:rPr>
              <a:t>: </a:t>
            </a:r>
            <a:r>
              <a:rPr lang="zh-CN" altLang="en-US" sz="2200" b="1" dirty="0" smtClean="0">
                <a:solidFill>
                  <a:srgbClr val="0000FF"/>
                </a:solidFill>
              </a:rPr>
              <a:t>准确</a:t>
            </a:r>
            <a:r>
              <a:rPr lang="en-AU" sz="2200" b="1" dirty="0" smtClean="0">
                <a:solidFill>
                  <a:srgbClr val="0000FF"/>
                </a:solidFill>
              </a:rPr>
              <a:t>; </a:t>
            </a:r>
            <a:r>
              <a:rPr lang="zh-CN" altLang="en-US" sz="2200" b="1" dirty="0" smtClean="0">
                <a:solidFill>
                  <a:srgbClr val="0000FF"/>
                </a:solidFill>
              </a:rPr>
              <a:t>尺寸误差</a:t>
            </a:r>
            <a:r>
              <a:rPr lang="en-AU" sz="2200" b="1" dirty="0" smtClean="0">
                <a:solidFill>
                  <a:srgbClr val="0000FF"/>
                </a:solidFill>
              </a:rPr>
              <a:t>: 4.19% </a:t>
            </a:r>
            <a:r>
              <a:rPr lang="en-US" altLang="zh-CN" sz="2200" b="1" dirty="0" smtClean="0">
                <a:solidFill>
                  <a:srgbClr val="0000FF"/>
                </a:solidFill>
              </a:rPr>
              <a:t>~7.68%</a:t>
            </a:r>
            <a:r>
              <a:rPr lang="en-AU" sz="2200" b="1" dirty="0" smtClean="0">
                <a:solidFill>
                  <a:srgbClr val="0000FF"/>
                </a:solidFill>
              </a:rPr>
              <a:t> </a:t>
            </a:r>
            <a:endParaRPr lang="en-AU" sz="2200" b="1" dirty="0">
              <a:solidFill>
                <a:srgbClr val="0000FF"/>
              </a:solidFill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683568" y="2780928"/>
            <a:ext cx="864096" cy="463757"/>
          </a:xfrm>
          <a:prstGeom prst="roundRect">
            <a:avLst/>
          </a:prstGeom>
          <a:solidFill>
            <a:srgbClr val="FFFF00">
              <a:alpha val="31000"/>
            </a:srgbClr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683568" y="5413219"/>
            <a:ext cx="864096" cy="463757"/>
          </a:xfrm>
          <a:prstGeom prst="roundRect">
            <a:avLst/>
          </a:prstGeom>
          <a:solidFill>
            <a:srgbClr val="FFFF00">
              <a:alpha val="31000"/>
            </a:srgbClr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95898" y="6093296"/>
            <a:ext cx="577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Li, B., et al</a:t>
            </a:r>
            <a:r>
              <a:rPr lang="en-US" altLang="zh-CN" sz="1400" dirty="0" smtClean="0"/>
              <a:t>, </a:t>
            </a:r>
            <a:r>
              <a:rPr lang="en-US" altLang="zh-CN" sz="1400" i="1" dirty="0" smtClean="0"/>
              <a:t>J. </a:t>
            </a:r>
            <a:r>
              <a:rPr lang="en-US" altLang="zh-CN" sz="1400" i="1" dirty="0" err="1" smtClean="0"/>
              <a:t>Reinf</a:t>
            </a:r>
            <a:r>
              <a:rPr lang="en-US" altLang="zh-CN" sz="1400" i="1" dirty="0" smtClean="0"/>
              <a:t>. </a:t>
            </a:r>
            <a:r>
              <a:rPr lang="en-US" altLang="zh-CN" sz="1400" i="1" dirty="0" err="1" smtClean="0"/>
              <a:t>Plast</a:t>
            </a:r>
            <a:r>
              <a:rPr lang="en-US" altLang="zh-CN" sz="1400" i="1" dirty="0" smtClean="0"/>
              <a:t>. Comp</a:t>
            </a:r>
            <a:r>
              <a:rPr lang="en-US" altLang="zh-CN" sz="1400" dirty="0" smtClean="0"/>
              <a:t>, 2015. Under Revision.</a:t>
            </a:r>
            <a:endParaRPr lang="zh-CN" altLang="en-US" sz="1400" dirty="0"/>
          </a:p>
        </p:txBody>
      </p:sp>
      <p:cxnSp>
        <p:nvCxnSpPr>
          <p:cNvPr id="21" name="直接连接符 20"/>
          <p:cNvCxnSpPr/>
          <p:nvPr/>
        </p:nvCxnSpPr>
        <p:spPr bwMode="auto">
          <a:xfrm>
            <a:off x="3707904" y="6113041"/>
            <a:ext cx="33123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34199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88224" y="6237312"/>
            <a:ext cx="2133600" cy="457200"/>
          </a:xfrm>
        </p:spPr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grpSp>
        <p:nvGrpSpPr>
          <p:cNvPr id="94" name="Group 2"/>
          <p:cNvGrpSpPr>
            <a:grpSpLocks/>
          </p:cNvGrpSpPr>
          <p:nvPr/>
        </p:nvGrpSpPr>
        <p:grpSpPr bwMode="auto">
          <a:xfrm>
            <a:off x="698076" y="1538882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95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2" name="Text Box 11"/>
          <p:cNvSpPr txBox="1">
            <a:spLocks noChangeArrowheads="1"/>
          </p:cNvSpPr>
          <p:nvPr/>
        </p:nvSpPr>
        <p:spPr bwMode="auto">
          <a:xfrm>
            <a:off x="1441092" y="1590472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绪论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03" name="Text Box 12"/>
          <p:cNvSpPr txBox="1">
            <a:spLocks noChangeArrowheads="1"/>
          </p:cNvSpPr>
          <p:nvPr/>
        </p:nvSpPr>
        <p:spPr bwMode="gray">
          <a:xfrm>
            <a:off x="845180" y="1588656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29" name="Line 27"/>
          <p:cNvSpPr>
            <a:spLocks noChangeShapeType="1"/>
          </p:cNvSpPr>
          <p:nvPr/>
        </p:nvSpPr>
        <p:spPr bwMode="auto">
          <a:xfrm>
            <a:off x="1288521" y="2113692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2" name="Group 2"/>
          <p:cNvGrpSpPr>
            <a:grpSpLocks/>
          </p:cNvGrpSpPr>
          <p:nvPr/>
        </p:nvGrpSpPr>
        <p:grpSpPr bwMode="auto">
          <a:xfrm>
            <a:off x="698076" y="227938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13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6" name="Text Box 11"/>
          <p:cNvSpPr txBox="1">
            <a:spLocks noChangeArrowheads="1"/>
          </p:cNvSpPr>
          <p:nvPr/>
        </p:nvSpPr>
        <p:spPr bwMode="auto">
          <a:xfrm>
            <a:off x="1441092" y="233097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波的复合材料层合板损伤定位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18" name="Line 27"/>
          <p:cNvSpPr>
            <a:spLocks noChangeShapeType="1"/>
          </p:cNvSpPr>
          <p:nvPr/>
        </p:nvSpPr>
        <p:spPr bwMode="auto">
          <a:xfrm>
            <a:off x="1288521" y="285419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9" name="Group 2"/>
          <p:cNvGrpSpPr>
            <a:grpSpLocks/>
          </p:cNvGrpSpPr>
          <p:nvPr/>
        </p:nvGrpSpPr>
        <p:grpSpPr bwMode="auto">
          <a:xfrm>
            <a:off x="698076" y="3000714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20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3" name="Text Box 11"/>
          <p:cNvSpPr txBox="1">
            <a:spLocks noChangeArrowheads="1"/>
          </p:cNvSpPr>
          <p:nvPr/>
        </p:nvSpPr>
        <p:spPr bwMode="auto">
          <a:xfrm>
            <a:off x="1441092" y="3052304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的复合材料层合板层裂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评估</a:t>
            </a:r>
          </a:p>
        </p:txBody>
      </p:sp>
      <p:sp>
        <p:nvSpPr>
          <p:cNvPr id="224" name="Text Box 12"/>
          <p:cNvSpPr txBox="1">
            <a:spLocks noChangeArrowheads="1"/>
          </p:cNvSpPr>
          <p:nvPr/>
        </p:nvSpPr>
        <p:spPr bwMode="gray">
          <a:xfrm>
            <a:off x="845180" y="3050488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225" name="Line 27"/>
          <p:cNvSpPr>
            <a:spLocks noChangeShapeType="1"/>
          </p:cNvSpPr>
          <p:nvPr/>
        </p:nvSpPr>
        <p:spPr bwMode="auto">
          <a:xfrm>
            <a:off x="1288521" y="3575524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6" name="Group 2"/>
          <p:cNvGrpSpPr>
            <a:grpSpLocks/>
          </p:cNvGrpSpPr>
          <p:nvPr/>
        </p:nvGrpSpPr>
        <p:grpSpPr bwMode="auto">
          <a:xfrm>
            <a:off x="704764" y="3719540"/>
            <a:ext cx="606086" cy="529062"/>
            <a:chOff x="1110" y="2656"/>
            <a:chExt cx="1549" cy="1351"/>
          </a:xfrm>
          <a:solidFill>
            <a:srgbClr val="FF0000"/>
          </a:solidFill>
        </p:grpSpPr>
        <p:sp>
          <p:nvSpPr>
            <p:cNvPr id="227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0" name="Text Box 11"/>
          <p:cNvSpPr txBox="1">
            <a:spLocks noChangeArrowheads="1"/>
          </p:cNvSpPr>
          <p:nvPr/>
        </p:nvSpPr>
        <p:spPr bwMode="auto">
          <a:xfrm>
            <a:off x="1447780" y="3769876"/>
            <a:ext cx="74447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基于红外成像的复合材料层合板损伤</a:t>
            </a:r>
            <a:r>
              <a:rPr lang="zh-CN" altLang="en-US" sz="28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评估</a:t>
            </a:r>
          </a:p>
        </p:txBody>
      </p:sp>
      <p:sp>
        <p:nvSpPr>
          <p:cNvPr id="231" name="Text Box 12"/>
          <p:cNvSpPr txBox="1">
            <a:spLocks noChangeArrowheads="1"/>
          </p:cNvSpPr>
          <p:nvPr/>
        </p:nvSpPr>
        <p:spPr bwMode="gray">
          <a:xfrm>
            <a:off x="851868" y="376931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32" name="Line 27"/>
          <p:cNvSpPr>
            <a:spLocks noChangeShapeType="1"/>
          </p:cNvSpPr>
          <p:nvPr/>
        </p:nvSpPr>
        <p:spPr bwMode="auto">
          <a:xfrm>
            <a:off x="1295209" y="4294350"/>
            <a:ext cx="7065339" cy="0"/>
          </a:xfrm>
          <a:prstGeom prst="line">
            <a:avLst/>
          </a:prstGeom>
          <a:noFill/>
          <a:ln w="6350">
            <a:solidFill>
              <a:srgbClr val="0070C0"/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2"/>
          <p:cNvGrpSpPr>
            <a:grpSpLocks/>
          </p:cNvGrpSpPr>
          <p:nvPr/>
        </p:nvGrpSpPr>
        <p:grpSpPr bwMode="auto">
          <a:xfrm>
            <a:off x="704764" y="443962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34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7" name="Text Box 11"/>
          <p:cNvSpPr txBox="1">
            <a:spLocks noChangeArrowheads="1"/>
          </p:cNvSpPr>
          <p:nvPr/>
        </p:nvSpPr>
        <p:spPr bwMode="auto">
          <a:xfrm>
            <a:off x="1447780" y="449121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振动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的复合材料点阵结构损伤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定位</a:t>
            </a:r>
          </a:p>
        </p:txBody>
      </p:sp>
      <p:sp>
        <p:nvSpPr>
          <p:cNvPr id="238" name="Text Box 12"/>
          <p:cNvSpPr txBox="1">
            <a:spLocks noChangeArrowheads="1"/>
          </p:cNvSpPr>
          <p:nvPr/>
        </p:nvSpPr>
        <p:spPr bwMode="gray">
          <a:xfrm>
            <a:off x="851868" y="448939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239" name="Line 27"/>
          <p:cNvSpPr>
            <a:spLocks noChangeShapeType="1"/>
          </p:cNvSpPr>
          <p:nvPr/>
        </p:nvSpPr>
        <p:spPr bwMode="auto">
          <a:xfrm>
            <a:off x="1295209" y="501443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0" name="Group 2"/>
          <p:cNvGrpSpPr>
            <a:grpSpLocks/>
          </p:cNvGrpSpPr>
          <p:nvPr/>
        </p:nvGrpSpPr>
        <p:grpSpPr bwMode="auto">
          <a:xfrm>
            <a:off x="699938" y="5158446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41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5" name="Text Box 12"/>
          <p:cNvSpPr txBox="1">
            <a:spLocks noChangeArrowheads="1"/>
          </p:cNvSpPr>
          <p:nvPr/>
        </p:nvSpPr>
        <p:spPr bwMode="gray">
          <a:xfrm>
            <a:off x="847042" y="5208220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6</a:t>
            </a:r>
          </a:p>
        </p:txBody>
      </p:sp>
      <p:sp>
        <p:nvSpPr>
          <p:cNvPr id="246" name="Line 27"/>
          <p:cNvSpPr>
            <a:spLocks noChangeShapeType="1"/>
          </p:cNvSpPr>
          <p:nvPr/>
        </p:nvSpPr>
        <p:spPr bwMode="auto">
          <a:xfrm>
            <a:off x="1290383" y="5733256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Text Box 11"/>
          <p:cNvSpPr txBox="1">
            <a:spLocks noChangeArrowheads="1"/>
          </p:cNvSpPr>
          <p:nvPr/>
        </p:nvSpPr>
        <p:spPr bwMode="auto">
          <a:xfrm>
            <a:off x="1447780" y="5210036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总结与展望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gray">
          <a:xfrm>
            <a:off x="845180" y="232915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5434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ECBD43-0EFB-484B-BB0B-351D73F05067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4.1.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脉冲红外热成像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9223" name="图片 3" descr="sckematic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196975"/>
            <a:ext cx="3889375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2376" r="8434"/>
          <a:stretch>
            <a:fillRect/>
          </a:stretch>
        </p:blipFill>
        <p:spPr bwMode="auto">
          <a:xfrm>
            <a:off x="4318000" y="3573463"/>
            <a:ext cx="4540250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sp>
        <p:nvSpPr>
          <p:cNvPr id="9226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9227" name="Object 2050"/>
          <p:cNvGraphicFramePr>
            <a:graphicFrameLocks noChangeAspect="1"/>
          </p:cNvGraphicFramePr>
          <p:nvPr/>
        </p:nvGraphicFramePr>
        <p:xfrm>
          <a:off x="611188" y="5300663"/>
          <a:ext cx="221773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1" name="Equation" r:id="rId6" imgW="2235200" imgH="508000" progId="Equation.DSMT4">
                  <p:embed/>
                </p:oleObj>
              </mc:Choice>
              <mc:Fallback>
                <p:oleObj name="Equation" r:id="rId6" imgW="2235200" imgH="508000" progId="Equation.DSMT4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300663"/>
                        <a:ext cx="221773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8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9229" name="Object 2052"/>
          <p:cNvGraphicFramePr>
            <a:graphicFrameLocks noChangeAspect="1"/>
          </p:cNvGraphicFramePr>
          <p:nvPr/>
        </p:nvGraphicFramePr>
        <p:xfrm>
          <a:off x="554038" y="5876925"/>
          <a:ext cx="286543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2" name="Equation" r:id="rId8" imgW="2857500" imgH="508000" progId="Equation.DSMT4">
                  <p:embed/>
                </p:oleObj>
              </mc:Choice>
              <mc:Fallback>
                <p:oleObj name="Equation" r:id="rId8" imgW="2857500" imgH="508000" progId="Equation.DSMT4">
                  <p:embed/>
                  <p:pic>
                    <p:nvPicPr>
                      <p:cNvPr id="0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8" y="5876925"/>
                        <a:ext cx="286543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0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9231" name="Object 2055"/>
          <p:cNvGraphicFramePr>
            <a:graphicFrameLocks noChangeAspect="1"/>
          </p:cNvGraphicFramePr>
          <p:nvPr/>
        </p:nvGraphicFramePr>
        <p:xfrm>
          <a:off x="498475" y="1268413"/>
          <a:ext cx="27051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3" name="Equation" r:id="rId10" imgW="2717800" imgH="457200" progId="Equation.DSMT4">
                  <p:embed/>
                </p:oleObj>
              </mc:Choice>
              <mc:Fallback>
                <p:oleObj name="Equation" r:id="rId10" imgW="2717800" imgH="457200" progId="Equation.DSMT4">
                  <p:embed/>
                  <p:pic>
                    <p:nvPicPr>
                      <p:cNvPr id="0" name="Object 2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1268413"/>
                        <a:ext cx="270510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2" name="Object 2056"/>
          <p:cNvGraphicFramePr>
            <a:graphicFrameLocks noChangeAspect="1"/>
          </p:cNvGraphicFramePr>
          <p:nvPr/>
        </p:nvGraphicFramePr>
        <p:xfrm>
          <a:off x="1249363" y="1835150"/>
          <a:ext cx="33226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4" name="Equation" r:id="rId12" imgW="3314700" imgH="431800" progId="Equation.DSMT4">
                  <p:embed/>
                </p:oleObj>
              </mc:Choice>
              <mc:Fallback>
                <p:oleObj name="Equation" r:id="rId12" imgW="3314700" imgH="431800" progId="Equation.DSMT4">
                  <p:embed/>
                  <p:pic>
                    <p:nvPicPr>
                      <p:cNvPr id="0" name="Object 2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835150"/>
                        <a:ext cx="332263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4" name="Rectangle 4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9235" name="Object 2061"/>
          <p:cNvGraphicFramePr>
            <a:graphicFrameLocks noChangeAspect="1"/>
          </p:cNvGraphicFramePr>
          <p:nvPr/>
        </p:nvGraphicFramePr>
        <p:xfrm>
          <a:off x="601663" y="2349500"/>
          <a:ext cx="427037" cy="23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5" name="Equation" r:id="rId14" imgW="419100" imgH="228600" progId="Equation.DSMT4">
                  <p:embed/>
                </p:oleObj>
              </mc:Choice>
              <mc:Fallback>
                <p:oleObj name="Equation" r:id="rId14" imgW="419100" imgH="228600" progId="Equation.DSMT4">
                  <p:embed/>
                  <p:pic>
                    <p:nvPicPr>
                      <p:cNvPr id="0" name="Object 2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2349500"/>
                        <a:ext cx="427037" cy="23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6" name="Rectangle 4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9237" name="Object 2063"/>
          <p:cNvGraphicFramePr>
            <a:graphicFrameLocks noChangeAspect="1"/>
          </p:cNvGraphicFramePr>
          <p:nvPr/>
        </p:nvGraphicFramePr>
        <p:xfrm>
          <a:off x="601663" y="2722563"/>
          <a:ext cx="213360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6" name="Equation" r:id="rId16" imgW="2159000" imgH="419100" progId="Equation.DSMT4">
                  <p:embed/>
                </p:oleObj>
              </mc:Choice>
              <mc:Fallback>
                <p:oleObj name="Equation" r:id="rId16" imgW="2159000" imgH="419100" progId="Equation.DSMT4">
                  <p:embed/>
                  <p:pic>
                    <p:nvPicPr>
                      <p:cNvPr id="0" name="Object 20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2722563"/>
                        <a:ext cx="213360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8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9239" name="Object 2065"/>
          <p:cNvGraphicFramePr>
            <a:graphicFrameLocks noChangeAspect="1"/>
          </p:cNvGraphicFramePr>
          <p:nvPr/>
        </p:nvGraphicFramePr>
        <p:xfrm>
          <a:off x="601663" y="3263900"/>
          <a:ext cx="26590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7" name="Equation" r:id="rId18" imgW="2654300" imgH="419100" progId="Equation.DSMT4">
                  <p:embed/>
                </p:oleObj>
              </mc:Choice>
              <mc:Fallback>
                <p:oleObj name="Equation" r:id="rId18" imgW="2654300" imgH="419100" progId="Equation.DSMT4">
                  <p:embed/>
                  <p:pic>
                    <p:nvPicPr>
                      <p:cNvPr id="0" name="Object 20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3263900"/>
                        <a:ext cx="2659062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0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9241" name="Object 2067"/>
          <p:cNvGraphicFramePr>
            <a:graphicFrameLocks noChangeAspect="1"/>
          </p:cNvGraphicFramePr>
          <p:nvPr/>
        </p:nvGraphicFramePr>
        <p:xfrm>
          <a:off x="611188" y="3746500"/>
          <a:ext cx="20732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8" name="Equation" r:id="rId20" imgW="2070100" imgH="419100" progId="Equation.DSMT4">
                  <p:embed/>
                </p:oleObj>
              </mc:Choice>
              <mc:Fallback>
                <p:oleObj name="Equation" r:id="rId20" imgW="2070100" imgH="419100" progId="Equation.DSMT4">
                  <p:embed/>
                  <p:pic>
                    <p:nvPicPr>
                      <p:cNvPr id="0" name="Object 20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746500"/>
                        <a:ext cx="207327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2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9243" name="Object 2069"/>
          <p:cNvGraphicFramePr>
            <a:graphicFrameLocks noChangeAspect="1"/>
          </p:cNvGraphicFramePr>
          <p:nvPr/>
        </p:nvGraphicFramePr>
        <p:xfrm>
          <a:off x="611188" y="4306888"/>
          <a:ext cx="28416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9" name="Equation" r:id="rId22" imgW="2832100" imgH="419100" progId="Equation.DSMT4">
                  <p:embed/>
                </p:oleObj>
              </mc:Choice>
              <mc:Fallback>
                <p:oleObj name="Equation" r:id="rId22" imgW="2832100" imgH="419100" progId="Equation.DSMT4">
                  <p:embed/>
                  <p:pic>
                    <p:nvPicPr>
                      <p:cNvPr id="0" name="Object 20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306888"/>
                        <a:ext cx="28416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4" name="Rectangle 20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9245" name="Object 2071"/>
          <p:cNvGraphicFramePr>
            <a:graphicFrameLocks noChangeAspect="1"/>
          </p:cNvGraphicFramePr>
          <p:nvPr/>
        </p:nvGraphicFramePr>
        <p:xfrm>
          <a:off x="611188" y="4797425"/>
          <a:ext cx="79216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50" name="Equation" r:id="rId24" imgW="800100" imgH="419100" progId="Equation.DSMT4">
                  <p:embed/>
                </p:oleObj>
              </mc:Choice>
              <mc:Fallback>
                <p:oleObj name="Equation" r:id="rId24" imgW="800100" imgH="419100" progId="Equation.DSMT4">
                  <p:embed/>
                  <p:pic>
                    <p:nvPicPr>
                      <p:cNvPr id="0" name="Object 20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797425"/>
                        <a:ext cx="79216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6" name="TextBox 31"/>
          <p:cNvSpPr txBox="1">
            <a:spLocks noChangeArrowheads="1"/>
          </p:cNvSpPr>
          <p:nvPr/>
        </p:nvSpPr>
        <p:spPr bwMode="auto">
          <a:xfrm>
            <a:off x="4878667" y="6093296"/>
            <a:ext cx="36750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4.1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脉冲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红外热成像原理示意图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268413"/>
            <a:ext cx="231457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"/>
          <a:stretch>
            <a:fillRect/>
          </a:stretch>
        </p:blipFill>
        <p:spPr bwMode="auto">
          <a:xfrm>
            <a:off x="2497138" y="1339850"/>
            <a:ext cx="22193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0"/>
          <a:stretch>
            <a:fillRect/>
          </a:stretch>
        </p:blipFill>
        <p:spPr bwMode="auto">
          <a:xfrm>
            <a:off x="450850" y="3284538"/>
            <a:ext cx="23209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11810" r="56706" b="22920"/>
          <a:stretch>
            <a:fillRect/>
          </a:stretch>
        </p:blipFill>
        <p:spPr bwMode="auto">
          <a:xfrm>
            <a:off x="7092950" y="1268413"/>
            <a:ext cx="1930400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2" t="50000" r="13020"/>
          <a:stretch>
            <a:fillRect/>
          </a:stretch>
        </p:blipFill>
        <p:spPr bwMode="auto">
          <a:xfrm>
            <a:off x="7308850" y="4414838"/>
            <a:ext cx="1722438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矩形 3"/>
          <p:cNvSpPr>
            <a:spLocks noChangeArrowheads="1"/>
          </p:cNvSpPr>
          <p:nvPr/>
        </p:nvSpPr>
        <p:spPr bwMode="auto">
          <a:xfrm>
            <a:off x="1868848" y="5746078"/>
            <a:ext cx="6120680" cy="52322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亟需发展更多无需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基准信号的热对比</a:t>
            </a:r>
          </a:p>
        </p:txBody>
      </p:sp>
      <p:cxnSp>
        <p:nvCxnSpPr>
          <p:cNvPr id="8202" name="Straight Connector 3"/>
          <p:cNvCxnSpPr>
            <a:cxnSpLocks noChangeShapeType="1"/>
          </p:cNvCxnSpPr>
          <p:nvPr/>
        </p:nvCxnSpPr>
        <p:spPr bwMode="auto">
          <a:xfrm>
            <a:off x="4787900" y="1277938"/>
            <a:ext cx="0" cy="2009775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3" name="Straight Connector 9"/>
          <p:cNvCxnSpPr>
            <a:cxnSpLocks noChangeShapeType="1"/>
          </p:cNvCxnSpPr>
          <p:nvPr/>
        </p:nvCxnSpPr>
        <p:spPr bwMode="auto">
          <a:xfrm>
            <a:off x="539750" y="3284538"/>
            <a:ext cx="8424863" cy="0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4" name="Straight Connector 12"/>
          <p:cNvCxnSpPr>
            <a:cxnSpLocks noChangeShapeType="1"/>
          </p:cNvCxnSpPr>
          <p:nvPr/>
        </p:nvCxnSpPr>
        <p:spPr bwMode="auto">
          <a:xfrm>
            <a:off x="2700338" y="3287713"/>
            <a:ext cx="0" cy="2228850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5" name="TextBox 14"/>
          <p:cNvSpPr txBox="1">
            <a:spLocks noChangeArrowheads="1"/>
          </p:cNvSpPr>
          <p:nvPr/>
        </p:nvSpPr>
        <p:spPr bwMode="auto">
          <a:xfrm>
            <a:off x="1763713" y="2935288"/>
            <a:ext cx="31210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b="1" dirty="0">
                <a:cs typeface="Arial" charset="0"/>
              </a:rPr>
              <a:t>Susa et al. </a:t>
            </a:r>
            <a:r>
              <a:rPr lang="en-AU" altLang="en-US" sz="1200" i="1" dirty="0">
                <a:cs typeface="Arial" charset="0"/>
              </a:rPr>
              <a:t>Infrared </a:t>
            </a:r>
            <a:r>
              <a:rPr lang="en-AU" altLang="en-US" sz="1200" i="1" dirty="0" err="1">
                <a:cs typeface="Arial" charset="0"/>
              </a:rPr>
              <a:t>Phys</a:t>
            </a:r>
            <a:r>
              <a:rPr lang="en-AU" altLang="en-US" sz="1200" i="1" dirty="0">
                <a:cs typeface="Arial" charset="0"/>
              </a:rPr>
              <a:t> Technol</a:t>
            </a:r>
            <a:r>
              <a:rPr lang="en-AU" altLang="en-US" sz="1200" dirty="0">
                <a:cs typeface="Arial" charset="0"/>
              </a:rPr>
              <a:t>. 2010</a:t>
            </a:r>
          </a:p>
        </p:txBody>
      </p:sp>
      <p:sp>
        <p:nvSpPr>
          <p:cNvPr id="8206" name="TextBox 23"/>
          <p:cNvSpPr txBox="1">
            <a:spLocks noChangeArrowheads="1"/>
          </p:cNvSpPr>
          <p:nvPr/>
        </p:nvSpPr>
        <p:spPr bwMode="auto">
          <a:xfrm>
            <a:off x="395288" y="5373688"/>
            <a:ext cx="2176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b="1">
                <a:cs typeface="Arial" charset="0"/>
              </a:rPr>
              <a:t>Susa et al. </a:t>
            </a:r>
            <a:r>
              <a:rPr lang="en-AU" altLang="en-US" sz="1200" i="1">
                <a:cs typeface="Arial" charset="0"/>
              </a:rPr>
              <a:t>Infrared Phys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i="1">
                <a:cs typeface="Arial" charset="0"/>
              </a:rPr>
              <a:t>Technol</a:t>
            </a:r>
            <a:r>
              <a:rPr lang="en-AU" altLang="en-US" sz="1200">
                <a:cs typeface="Arial" charset="0"/>
              </a:rPr>
              <a:t>. 2010</a:t>
            </a:r>
          </a:p>
        </p:txBody>
      </p:sp>
      <p:sp>
        <p:nvSpPr>
          <p:cNvPr id="8207" name="TextBox 24"/>
          <p:cNvSpPr txBox="1">
            <a:spLocks noChangeArrowheads="1"/>
          </p:cNvSpPr>
          <p:nvPr/>
        </p:nvSpPr>
        <p:spPr bwMode="auto">
          <a:xfrm>
            <a:off x="609601" y="3357563"/>
            <a:ext cx="722039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400" b="1" i="1" dirty="0">
                <a:solidFill>
                  <a:srgbClr val="0000FF"/>
                </a:solidFill>
                <a:cs typeface="Arial" charset="0"/>
              </a:rPr>
              <a:t>SDI</a:t>
            </a:r>
            <a:endParaRPr lang="en-AU" altLang="en-US" sz="2400" i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8208" name="TextBox 26"/>
          <p:cNvSpPr txBox="1">
            <a:spLocks noChangeArrowheads="1"/>
          </p:cNvSpPr>
          <p:nvPr/>
        </p:nvSpPr>
        <p:spPr bwMode="auto">
          <a:xfrm>
            <a:off x="4929188" y="2852738"/>
            <a:ext cx="4035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b="1" dirty="0" err="1">
                <a:cs typeface="Arial" charset="0"/>
              </a:rPr>
              <a:t>Pilla</a:t>
            </a:r>
            <a:r>
              <a:rPr lang="en-AU" altLang="en-US" sz="1200" b="1" dirty="0">
                <a:cs typeface="Arial" charset="0"/>
              </a:rPr>
              <a:t> M et al. </a:t>
            </a:r>
            <a:r>
              <a:rPr lang="en-AU" altLang="en-US" sz="1200" i="1" dirty="0" err="1">
                <a:cs typeface="Arial" charset="0"/>
              </a:rPr>
              <a:t>Qirt</a:t>
            </a:r>
            <a:r>
              <a:rPr lang="en-AU" altLang="en-US" sz="1200" i="1" dirty="0">
                <a:cs typeface="Arial" charset="0"/>
              </a:rPr>
              <a:t> J</a:t>
            </a:r>
            <a:r>
              <a:rPr lang="en-AU" altLang="en-US" sz="1200" dirty="0">
                <a:cs typeface="Arial" charset="0"/>
              </a:rPr>
              <a:t>. 2002;  </a:t>
            </a:r>
            <a:r>
              <a:rPr lang="en-AU" altLang="en-US" sz="1200" b="1" dirty="0">
                <a:cs typeface="Arial" charset="0"/>
              </a:rPr>
              <a:t>Benitez</a:t>
            </a:r>
            <a:r>
              <a:rPr lang="en-AU" altLang="en-US" sz="1200" dirty="0">
                <a:cs typeface="Arial" charset="0"/>
              </a:rPr>
              <a:t> </a:t>
            </a:r>
            <a:r>
              <a:rPr lang="en-AU" altLang="en-US" sz="1200" b="1" dirty="0">
                <a:cs typeface="Arial" charset="0"/>
              </a:rPr>
              <a:t>et al. </a:t>
            </a:r>
            <a:r>
              <a:rPr lang="en-AU" altLang="en-US" sz="1200" i="1" dirty="0">
                <a:cs typeface="Arial" charset="0"/>
              </a:rPr>
              <a:t>Infrared </a:t>
            </a:r>
            <a:r>
              <a:rPr lang="en-AU" altLang="en-US" sz="1200" i="1" dirty="0" err="1">
                <a:cs typeface="Arial" charset="0"/>
              </a:rPr>
              <a:t>Phys</a:t>
            </a:r>
            <a:r>
              <a:rPr lang="en-AU" altLang="en-US" sz="1200" i="1" dirty="0">
                <a:cs typeface="Arial" charset="0"/>
              </a:rPr>
              <a:t> Technol. </a:t>
            </a:r>
            <a:r>
              <a:rPr lang="en-AU" altLang="en-US" sz="1200" dirty="0">
                <a:cs typeface="Arial" charset="0"/>
              </a:rPr>
              <a:t>2008</a:t>
            </a:r>
          </a:p>
        </p:txBody>
      </p:sp>
      <p:sp>
        <p:nvSpPr>
          <p:cNvPr id="820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8210" name="Object 20"/>
          <p:cNvGraphicFramePr>
            <a:graphicFrameLocks noChangeAspect="1"/>
          </p:cNvGraphicFramePr>
          <p:nvPr/>
        </p:nvGraphicFramePr>
        <p:xfrm>
          <a:off x="4932363" y="1404938"/>
          <a:ext cx="16351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9" name="Equation" r:id="rId9" imgW="977900" imgH="228600" progId="Equation.DSMT4">
                  <p:embed/>
                </p:oleObj>
              </mc:Choice>
              <mc:Fallback>
                <p:oleObj name="Equation" r:id="rId9" imgW="977900" imgH="228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404938"/>
                        <a:ext cx="163512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8212" name="Object 28"/>
          <p:cNvGraphicFramePr>
            <a:graphicFrameLocks noChangeAspect="1"/>
          </p:cNvGraphicFramePr>
          <p:nvPr/>
        </p:nvGraphicFramePr>
        <p:xfrm>
          <a:off x="4932363" y="1947863"/>
          <a:ext cx="224472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0" name="Equation" r:id="rId11" imgW="1498600" imgH="457200" progId="Equation.DSMT4">
                  <p:embed/>
                </p:oleObj>
              </mc:Choice>
              <mc:Fallback>
                <p:oleObj name="Equation" r:id="rId11" imgW="1498600" imgH="4572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947863"/>
                        <a:ext cx="2244725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3" name="TextBox 37"/>
          <p:cNvSpPr txBox="1">
            <a:spLocks noChangeArrowheads="1"/>
          </p:cNvSpPr>
          <p:nvPr/>
        </p:nvSpPr>
        <p:spPr bwMode="auto">
          <a:xfrm>
            <a:off x="7613067" y="1844824"/>
            <a:ext cx="847365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i="1" dirty="0" err="1" smtClean="0">
                <a:solidFill>
                  <a:srgbClr val="0000FF"/>
                </a:solidFill>
                <a:cs typeface="Arial" charset="0"/>
              </a:rPr>
              <a:t>DAC</a:t>
            </a:r>
            <a:endParaRPr lang="en-AU" altLang="en-US" sz="2000" b="1" i="1" dirty="0">
              <a:solidFill>
                <a:srgbClr val="0000FF"/>
              </a:solidFill>
              <a:cs typeface="Arial" charset="0"/>
            </a:endParaRPr>
          </a:p>
        </p:txBody>
      </p:sp>
      <p:pic>
        <p:nvPicPr>
          <p:cNvPr id="8214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"/>
          <a:stretch>
            <a:fillRect/>
          </a:stretch>
        </p:blipFill>
        <p:spPr bwMode="auto">
          <a:xfrm>
            <a:off x="2771775" y="3644900"/>
            <a:ext cx="2627313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15" name="Straight Connector 39"/>
          <p:cNvCxnSpPr>
            <a:cxnSpLocks noChangeShapeType="1"/>
          </p:cNvCxnSpPr>
          <p:nvPr/>
        </p:nvCxnSpPr>
        <p:spPr bwMode="auto">
          <a:xfrm>
            <a:off x="5508625" y="3284538"/>
            <a:ext cx="0" cy="2232025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216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" t="6068" b="-2"/>
          <a:stretch>
            <a:fillRect/>
          </a:stretch>
        </p:blipFill>
        <p:spPr bwMode="auto">
          <a:xfrm>
            <a:off x="5545138" y="3355975"/>
            <a:ext cx="163353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7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4483100"/>
            <a:ext cx="16351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"/>
          <a:stretch>
            <a:fillRect/>
          </a:stretch>
        </p:blipFill>
        <p:spPr bwMode="auto">
          <a:xfrm>
            <a:off x="7308850" y="3360738"/>
            <a:ext cx="17113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9" name="TextBox 47"/>
          <p:cNvSpPr txBox="1">
            <a:spLocks noChangeArrowheads="1"/>
          </p:cNvSpPr>
          <p:nvPr/>
        </p:nvSpPr>
        <p:spPr bwMode="auto">
          <a:xfrm>
            <a:off x="2930526" y="3371691"/>
            <a:ext cx="2254250" cy="430887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 i="1" dirty="0">
                <a:solidFill>
                  <a:srgbClr val="0000FF"/>
                </a:solidFill>
                <a:cs typeface="Arial" charset="0"/>
              </a:rPr>
              <a:t>M</a:t>
            </a:r>
            <a:r>
              <a:rPr lang="en-AU" altLang="en-US" sz="2200" b="1" i="1" dirty="0" err="1">
                <a:solidFill>
                  <a:srgbClr val="0000FF"/>
                </a:solidFill>
                <a:cs typeface="Arial" charset="0"/>
              </a:rPr>
              <a:t>edian</a:t>
            </a:r>
            <a:r>
              <a:rPr lang="en-AU" altLang="en-US" sz="2200" b="1" i="1" dirty="0">
                <a:solidFill>
                  <a:srgbClr val="0000FF"/>
                </a:solidFill>
                <a:cs typeface="Arial" charset="0"/>
              </a:rPr>
              <a:t> </a:t>
            </a:r>
            <a:r>
              <a:rPr lang="en-AU" altLang="en-US" sz="2200" b="1" i="1" dirty="0" smtClean="0">
                <a:solidFill>
                  <a:srgbClr val="0000FF"/>
                </a:solidFill>
                <a:cs typeface="Arial" charset="0"/>
              </a:rPr>
              <a:t>filtering</a:t>
            </a:r>
          </a:p>
        </p:txBody>
      </p:sp>
      <p:sp>
        <p:nvSpPr>
          <p:cNvPr id="8220" name="TextBox 48"/>
          <p:cNvSpPr txBox="1">
            <a:spLocks noChangeArrowheads="1"/>
          </p:cNvSpPr>
          <p:nvPr/>
        </p:nvSpPr>
        <p:spPr bwMode="auto">
          <a:xfrm>
            <a:off x="6502605" y="4165898"/>
            <a:ext cx="1180690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400" b="1" i="1" dirty="0" err="1" smtClean="0">
                <a:solidFill>
                  <a:srgbClr val="0000FF"/>
                </a:solidFill>
                <a:cs typeface="Arial" charset="0"/>
              </a:rPr>
              <a:t>FDTC</a:t>
            </a:r>
            <a:endParaRPr lang="en-AU" altLang="en-US" sz="2400" b="1" i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8221" name="TextBox 49"/>
          <p:cNvSpPr txBox="1">
            <a:spLocks noChangeArrowheads="1"/>
          </p:cNvSpPr>
          <p:nvPr/>
        </p:nvSpPr>
        <p:spPr bwMode="auto">
          <a:xfrm>
            <a:off x="2843213" y="5384800"/>
            <a:ext cx="3406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b="1" dirty="0" err="1">
                <a:cs typeface="Arial" charset="0"/>
              </a:rPr>
              <a:t>Giron</a:t>
            </a:r>
            <a:r>
              <a:rPr lang="en-AU" altLang="en-US" sz="1200" b="1" dirty="0">
                <a:cs typeface="Arial" charset="0"/>
              </a:rPr>
              <a:t> et al. </a:t>
            </a:r>
            <a:r>
              <a:rPr lang="en-AU" altLang="en-US" sz="1200" i="1" dirty="0" err="1">
                <a:cs typeface="Arial" charset="0"/>
              </a:rPr>
              <a:t>Dyna</a:t>
            </a:r>
            <a:r>
              <a:rPr lang="en-AU" altLang="en-US" sz="1200" i="1" dirty="0">
                <a:cs typeface="Arial" charset="0"/>
              </a:rPr>
              <a:t>-Colombia</a:t>
            </a:r>
            <a:r>
              <a:rPr lang="en-AU" altLang="en-US" sz="1200" dirty="0">
                <a:cs typeface="Arial" charset="0"/>
              </a:rPr>
              <a:t> 2013</a:t>
            </a:r>
          </a:p>
        </p:txBody>
      </p:sp>
      <p:sp>
        <p:nvSpPr>
          <p:cNvPr id="8222" name="TextBox 50"/>
          <p:cNvSpPr txBox="1">
            <a:spLocks noChangeArrowheads="1"/>
          </p:cNvSpPr>
          <p:nvPr/>
        </p:nvSpPr>
        <p:spPr bwMode="auto">
          <a:xfrm>
            <a:off x="5857875" y="5373688"/>
            <a:ext cx="3683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b="1" dirty="0" err="1">
                <a:cs typeface="Arial" charset="0"/>
              </a:rPr>
              <a:t>Giron</a:t>
            </a:r>
            <a:r>
              <a:rPr lang="en-AU" altLang="en-US" sz="1200" b="1" dirty="0">
                <a:cs typeface="Arial" charset="0"/>
              </a:rPr>
              <a:t> et al. </a:t>
            </a:r>
            <a:r>
              <a:rPr lang="en-AU" altLang="en-US" sz="1200" i="1" dirty="0">
                <a:cs typeface="Arial" charset="0"/>
              </a:rPr>
              <a:t>J </a:t>
            </a:r>
            <a:r>
              <a:rPr lang="en-AU" altLang="en-US" sz="1200" i="1" dirty="0" err="1">
                <a:cs typeface="Arial" charset="0"/>
              </a:rPr>
              <a:t>Nondestruct</a:t>
            </a:r>
            <a:r>
              <a:rPr lang="en-AU" altLang="en-US" sz="1200" i="1" dirty="0">
                <a:cs typeface="Arial" charset="0"/>
              </a:rPr>
              <a:t> </a:t>
            </a:r>
            <a:r>
              <a:rPr lang="en-AU" altLang="en-US" sz="1200" i="1" dirty="0" err="1">
                <a:cs typeface="Arial" charset="0"/>
              </a:rPr>
              <a:t>Eval</a:t>
            </a:r>
            <a:r>
              <a:rPr lang="en-AU" altLang="en-US" sz="1200" dirty="0">
                <a:cs typeface="Arial" charset="0"/>
              </a:rPr>
              <a:t>. 2014</a:t>
            </a:r>
          </a:p>
        </p:txBody>
      </p:sp>
      <p:sp>
        <p:nvSpPr>
          <p:cNvPr id="3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4.2.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面临的问题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729919-474B-4A3B-9D63-52AD7807EABA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4.3.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基于间隔平滑法（</a:t>
            </a:r>
            <a:r>
              <a:rPr lang="en-US" altLang="zh-CN" sz="2200" dirty="0" err="1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GSM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）的新热对比</a:t>
            </a:r>
            <a:endParaRPr lang="zh-CN" altLang="en-US" sz="2200" dirty="0"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0247" name="图片 5" descr="figure 2 GSA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b="2875"/>
          <a:stretch>
            <a:fillRect/>
          </a:stretch>
        </p:blipFill>
        <p:spPr bwMode="auto">
          <a:xfrm>
            <a:off x="515938" y="1412875"/>
            <a:ext cx="391160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10249" name="Object 3"/>
          <p:cNvGraphicFramePr>
            <a:graphicFrameLocks noChangeAspect="1"/>
          </p:cNvGraphicFramePr>
          <p:nvPr/>
        </p:nvGraphicFramePr>
        <p:xfrm>
          <a:off x="4859338" y="1506538"/>
          <a:ext cx="26304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0" name="Equation" r:id="rId5" imgW="1624895" imgH="317362" progId="Equation.DSMT4">
                  <p:embed/>
                </p:oleObj>
              </mc:Choice>
              <mc:Fallback>
                <p:oleObj name="Equation" r:id="rId5" imgW="1624895" imgH="31736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506538"/>
                        <a:ext cx="2630487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10251" name="Object 5"/>
          <p:cNvGraphicFramePr>
            <a:graphicFrameLocks noChangeAspect="1"/>
          </p:cNvGraphicFramePr>
          <p:nvPr/>
        </p:nvGraphicFramePr>
        <p:xfrm>
          <a:off x="4787900" y="3306763"/>
          <a:ext cx="430212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1" name="Equation" r:id="rId7" imgW="2463800" imgH="330200" progId="Equation.DSMT4">
                  <p:embed/>
                </p:oleObj>
              </mc:Choice>
              <mc:Fallback>
                <p:oleObj name="Equation" r:id="rId7" imgW="2463800" imgH="330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306763"/>
                        <a:ext cx="4302125" cy="5540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10253" name="Object 9"/>
          <p:cNvGraphicFramePr>
            <a:graphicFrameLocks noChangeAspect="1"/>
          </p:cNvGraphicFramePr>
          <p:nvPr/>
        </p:nvGraphicFramePr>
        <p:xfrm>
          <a:off x="576263" y="5013325"/>
          <a:ext cx="3851275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2" name="Equation" r:id="rId9" imgW="2159000" imgH="723900" progId="Equation.DSMT4">
                  <p:embed/>
                </p:oleObj>
              </mc:Choice>
              <mc:Fallback>
                <p:oleObj name="Equation" r:id="rId9" imgW="2159000" imgH="7239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5013325"/>
                        <a:ext cx="3851275" cy="12652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10255" name="Object 13"/>
          <p:cNvGraphicFramePr>
            <a:graphicFrameLocks noChangeAspect="1"/>
          </p:cNvGraphicFramePr>
          <p:nvPr/>
        </p:nvGraphicFramePr>
        <p:xfrm>
          <a:off x="5435600" y="2060575"/>
          <a:ext cx="355758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3" name="Equation" r:id="rId11" imgW="2197100" imgH="241300" progId="Equation.DSMT4">
                  <p:embed/>
                </p:oleObj>
              </mc:Choice>
              <mc:Fallback>
                <p:oleObj name="Equation" r:id="rId11" imgW="2197100" imgH="241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060575"/>
                        <a:ext cx="355758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6" name="Rectangle 14"/>
          <p:cNvSpPr>
            <a:spLocks noChangeArrowheads="1"/>
          </p:cNvSpPr>
          <p:nvPr/>
        </p:nvSpPr>
        <p:spPr bwMode="auto">
          <a:xfrm>
            <a:off x="4643438" y="1557338"/>
            <a:ext cx="4356100" cy="863600"/>
          </a:xfrm>
          <a:prstGeom prst="rect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10257" name="Object 16"/>
          <p:cNvGraphicFramePr>
            <a:graphicFrameLocks noChangeAspect="1"/>
          </p:cNvGraphicFramePr>
          <p:nvPr/>
        </p:nvGraphicFramePr>
        <p:xfrm>
          <a:off x="4965700" y="5516563"/>
          <a:ext cx="40703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4" name="Equation" r:id="rId13" imgW="2781300" imgH="241300" progId="Equation.DSMT4">
                  <p:embed/>
                </p:oleObj>
              </mc:Choice>
              <mc:Fallback>
                <p:oleObj name="Equation" r:id="rId13" imgW="2781300" imgH="2413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700" y="5516563"/>
                        <a:ext cx="4070350" cy="3603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8" name="TextBox 20"/>
          <p:cNvSpPr txBox="1">
            <a:spLocks noChangeArrowheads="1"/>
          </p:cNvSpPr>
          <p:nvPr/>
        </p:nvSpPr>
        <p:spPr bwMode="auto">
          <a:xfrm>
            <a:off x="306436" y="4077072"/>
            <a:ext cx="43375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4.2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间隔平滑法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(</a:t>
            </a:r>
            <a:r>
              <a:rPr lang="en-US" altLang="zh-CN" sz="16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GSM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)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用于脉冲红外热成像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10259" name="Notched Right Arrow 21"/>
          <p:cNvSpPr>
            <a:spLocks noChangeArrowheads="1"/>
          </p:cNvSpPr>
          <p:nvPr/>
        </p:nvSpPr>
        <p:spPr bwMode="auto">
          <a:xfrm rot="8321953">
            <a:off x="4391025" y="4473575"/>
            <a:ext cx="1828800" cy="280988"/>
          </a:xfrm>
          <a:prstGeom prst="notchedRightArrow">
            <a:avLst>
              <a:gd name="adj1" fmla="val 37713"/>
              <a:gd name="adj2" fmla="val 50019"/>
            </a:avLst>
          </a:prstGeom>
          <a:solidFill>
            <a:srgbClr val="CCFFFF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sp>
        <p:nvSpPr>
          <p:cNvPr id="10260" name="TextBox 25"/>
          <p:cNvSpPr txBox="1">
            <a:spLocks noChangeArrowheads="1"/>
          </p:cNvSpPr>
          <p:nvPr/>
        </p:nvSpPr>
        <p:spPr bwMode="auto">
          <a:xfrm rot="-2425102">
            <a:off x="4333875" y="4178300"/>
            <a:ext cx="16986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 err="1" smtClean="0">
                <a:solidFill>
                  <a:srgbClr val="0000FF"/>
                </a:solidFill>
                <a:cs typeface="Arial" charset="0"/>
              </a:rPr>
              <a:t>GSM</a:t>
            </a:r>
            <a:r>
              <a:rPr lang="zh-CN" altLang="en-US" sz="1600" b="1" dirty="0" smtClean="0">
                <a:solidFill>
                  <a:srgbClr val="0000FF"/>
                </a:solidFill>
                <a:cs typeface="Arial" charset="0"/>
              </a:rPr>
              <a:t>损伤指标</a:t>
            </a:r>
            <a:endParaRPr lang="en-AU" altLang="en-US" sz="1600" b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0261" name="Notched Right Arrow 26"/>
          <p:cNvSpPr>
            <a:spLocks noChangeArrowheads="1"/>
          </p:cNvSpPr>
          <p:nvPr/>
        </p:nvSpPr>
        <p:spPr bwMode="auto">
          <a:xfrm rot="3791492">
            <a:off x="6322219" y="4561681"/>
            <a:ext cx="1682750" cy="280988"/>
          </a:xfrm>
          <a:prstGeom prst="notchedRightArrow">
            <a:avLst>
              <a:gd name="adj1" fmla="val 37713"/>
              <a:gd name="adj2" fmla="val 50017"/>
            </a:avLst>
          </a:prstGeom>
          <a:solidFill>
            <a:srgbClr val="CCFFFF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sp>
        <p:nvSpPr>
          <p:cNvPr id="10262" name="Notched Right Arrow 27"/>
          <p:cNvSpPr>
            <a:spLocks noChangeArrowheads="1"/>
          </p:cNvSpPr>
          <p:nvPr/>
        </p:nvSpPr>
        <p:spPr bwMode="auto">
          <a:xfrm rot="5400000">
            <a:off x="6401594" y="2666207"/>
            <a:ext cx="523875" cy="280987"/>
          </a:xfrm>
          <a:prstGeom prst="notchedRightArrow">
            <a:avLst>
              <a:gd name="adj1" fmla="val 37713"/>
              <a:gd name="adj2" fmla="val 50002"/>
            </a:avLst>
          </a:prstGeom>
          <a:solidFill>
            <a:srgbClr val="CCFFFF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sp>
        <p:nvSpPr>
          <p:cNvPr id="10263" name="TextBox 23"/>
          <p:cNvSpPr txBox="1">
            <a:spLocks noChangeArrowheads="1"/>
          </p:cNvSpPr>
          <p:nvPr/>
        </p:nvSpPr>
        <p:spPr bwMode="auto">
          <a:xfrm>
            <a:off x="5544393" y="3017838"/>
            <a:ext cx="2339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solidFill>
                  <a:srgbClr val="0000FF"/>
                </a:solidFill>
                <a:cs typeface="Arial" charset="0"/>
              </a:rPr>
              <a:t>定义新热对比</a:t>
            </a:r>
            <a:endParaRPr lang="en-AU" altLang="en-US" sz="1600" b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0264" name="TextBox 29"/>
          <p:cNvSpPr txBox="1">
            <a:spLocks noChangeArrowheads="1"/>
          </p:cNvSpPr>
          <p:nvPr/>
        </p:nvSpPr>
        <p:spPr bwMode="auto">
          <a:xfrm rot="3843355">
            <a:off x="6468269" y="4425742"/>
            <a:ext cx="21066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solidFill>
                  <a:srgbClr val="0000FF"/>
                </a:solidFill>
                <a:cs typeface="Arial" charset="0"/>
              </a:rPr>
              <a:t>差分热对比</a:t>
            </a:r>
            <a:endParaRPr lang="en-US" altLang="en-US" sz="1600" b="1" dirty="0">
              <a:solidFill>
                <a:srgbClr val="0000FF"/>
              </a:solidFill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8CFF65-CDFA-4FF2-A54A-3456B4512175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61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46200"/>
            <a:ext cx="2519363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50" y="1485900"/>
            <a:ext cx="2089150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006" y="3789363"/>
            <a:ext cx="2951162" cy="2087562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57325"/>
            <a:ext cx="2916238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793659"/>
            <a:ext cx="2736850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5" name="TextBox 20"/>
          <p:cNvSpPr txBox="1">
            <a:spLocks noChangeArrowheads="1"/>
          </p:cNvSpPr>
          <p:nvPr/>
        </p:nvSpPr>
        <p:spPr bwMode="auto">
          <a:xfrm>
            <a:off x="900113" y="3294063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cs typeface="Arial" charset="0"/>
              </a:rPr>
              <a:t>声发射</a:t>
            </a:r>
            <a:endParaRPr lang="en-AU" altLang="en-US" sz="2000" b="1" dirty="0">
              <a:cs typeface="Arial" charset="0"/>
            </a:endParaRPr>
          </a:p>
        </p:txBody>
      </p:sp>
      <p:sp>
        <p:nvSpPr>
          <p:cNvPr id="6156" name="TextBox 23"/>
          <p:cNvSpPr txBox="1">
            <a:spLocks noChangeArrowheads="1"/>
          </p:cNvSpPr>
          <p:nvPr/>
        </p:nvSpPr>
        <p:spPr bwMode="auto">
          <a:xfrm>
            <a:off x="6328419" y="5877272"/>
            <a:ext cx="2392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cs typeface="Arial" charset="0"/>
              </a:rPr>
              <a:t>振动检测</a:t>
            </a:r>
            <a:endParaRPr lang="en-AU" altLang="en-US" sz="2000" b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6158" name="TextBox 25"/>
          <p:cNvSpPr txBox="1">
            <a:spLocks noChangeArrowheads="1"/>
          </p:cNvSpPr>
          <p:nvPr/>
        </p:nvSpPr>
        <p:spPr bwMode="auto">
          <a:xfrm>
            <a:off x="3412405" y="5891746"/>
            <a:ext cx="2392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cs typeface="Arial" charset="0"/>
              </a:rPr>
              <a:t>红外热成像检测</a:t>
            </a:r>
            <a:endParaRPr lang="en-AU" altLang="en-US" sz="2000" b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6159" name="TextBox 26"/>
          <p:cNvSpPr txBox="1">
            <a:spLocks noChangeArrowheads="1"/>
          </p:cNvSpPr>
          <p:nvPr/>
        </p:nvSpPr>
        <p:spPr bwMode="auto">
          <a:xfrm>
            <a:off x="3438525" y="3316288"/>
            <a:ext cx="2392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000" b="1" dirty="0">
                <a:cs typeface="Arial" charset="0"/>
              </a:rPr>
              <a:t>X </a:t>
            </a:r>
            <a:r>
              <a:rPr lang="zh-CN" altLang="en-US" sz="2000" b="1" dirty="0">
                <a:cs typeface="Arial" charset="0"/>
              </a:rPr>
              <a:t>射线</a:t>
            </a:r>
            <a:endParaRPr lang="en-AU" altLang="en-US" sz="2000" b="1" dirty="0">
              <a:cs typeface="Arial" charset="0"/>
            </a:endParaRPr>
          </a:p>
        </p:txBody>
      </p:sp>
      <p:sp>
        <p:nvSpPr>
          <p:cNvPr id="6160" name="TextBox 27"/>
          <p:cNvSpPr txBox="1">
            <a:spLocks noChangeArrowheads="1"/>
          </p:cNvSpPr>
          <p:nvPr/>
        </p:nvSpPr>
        <p:spPr bwMode="auto">
          <a:xfrm>
            <a:off x="6554427" y="3294123"/>
            <a:ext cx="2392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cs typeface="Arial" charset="0"/>
              </a:rPr>
              <a:t>涡流检测</a:t>
            </a:r>
            <a:endParaRPr lang="en-AU" altLang="en-US" sz="2000" b="1" dirty="0">
              <a:cs typeface="Arial" charset="0"/>
            </a:endParaRPr>
          </a:p>
        </p:txBody>
      </p:sp>
      <p:cxnSp>
        <p:nvCxnSpPr>
          <p:cNvPr id="6161" name="Straight Connector 22"/>
          <p:cNvCxnSpPr>
            <a:cxnSpLocks noChangeShapeType="1"/>
          </p:cNvCxnSpPr>
          <p:nvPr/>
        </p:nvCxnSpPr>
        <p:spPr bwMode="auto">
          <a:xfrm>
            <a:off x="228600" y="3716338"/>
            <a:ext cx="8591550" cy="0"/>
          </a:xfrm>
          <a:prstGeom prst="line">
            <a:avLst/>
          </a:prstGeom>
          <a:noFill/>
          <a:ln w="19050" algn="ctr">
            <a:solidFill>
              <a:srgbClr val="00B0F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2" name="Straight Connector 29"/>
          <p:cNvCxnSpPr>
            <a:cxnSpLocks noChangeShapeType="1"/>
          </p:cNvCxnSpPr>
          <p:nvPr/>
        </p:nvCxnSpPr>
        <p:spPr bwMode="auto">
          <a:xfrm>
            <a:off x="3059832" y="1936750"/>
            <a:ext cx="0" cy="3436938"/>
          </a:xfrm>
          <a:prstGeom prst="line">
            <a:avLst/>
          </a:prstGeom>
          <a:noFill/>
          <a:ln w="19050" algn="ctr">
            <a:solidFill>
              <a:srgbClr val="00B0F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3" name="Straight Connector 34"/>
          <p:cNvCxnSpPr>
            <a:cxnSpLocks noChangeShapeType="1"/>
          </p:cNvCxnSpPr>
          <p:nvPr/>
        </p:nvCxnSpPr>
        <p:spPr bwMode="auto">
          <a:xfrm>
            <a:off x="6084168" y="1936750"/>
            <a:ext cx="0" cy="3436938"/>
          </a:xfrm>
          <a:prstGeom prst="line">
            <a:avLst/>
          </a:prstGeom>
          <a:noFill/>
          <a:ln w="19050" algn="ctr">
            <a:solidFill>
              <a:srgbClr val="00B0F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65575"/>
            <a:ext cx="2376487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4"/>
          <p:cNvSpPr txBox="1">
            <a:spLocks noChangeArrowheads="1"/>
          </p:cNvSpPr>
          <p:nvPr/>
        </p:nvSpPr>
        <p:spPr bwMode="auto">
          <a:xfrm>
            <a:off x="523106" y="5877272"/>
            <a:ext cx="2392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cs typeface="Arial" charset="0"/>
              </a:rPr>
              <a:t>导波检测</a:t>
            </a:r>
            <a:endParaRPr lang="en-AU" altLang="en-US" sz="2000" b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476672"/>
            <a:ext cx="2700337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绪论 </a:t>
            </a: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(ii)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6084888" y="3716338"/>
            <a:ext cx="2590800" cy="865187"/>
          </a:xfrm>
          <a:prstGeom prst="roundRect">
            <a:avLst/>
          </a:prstGeom>
          <a:solidFill>
            <a:srgbClr val="FFCCFF"/>
          </a:solidFill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n-AU">
              <a:solidFill>
                <a:srgbClr val="FFC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83639-D6D3-4D96-9FE6-6E811320A0D5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1126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27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4.4.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有限元模型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9750" y="5180013"/>
          <a:ext cx="7966071" cy="10509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119"/>
                <a:gridCol w="885119"/>
                <a:gridCol w="885119"/>
                <a:gridCol w="885119"/>
                <a:gridCol w="885119"/>
                <a:gridCol w="885119"/>
                <a:gridCol w="885119"/>
                <a:gridCol w="885119"/>
                <a:gridCol w="885119"/>
              </a:tblGrid>
              <a:tr h="175154">
                <a:tc row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Component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solidFill>
                      <a:srgbClr val="00B0F0"/>
                    </a:solidFill>
                  </a:tcPr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Parameter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7515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Density  (kg/m</a:t>
                      </a:r>
                      <a:r>
                        <a:rPr lang="en-AU" sz="1000" baseline="30000" dirty="0">
                          <a:effectLst/>
                        </a:rPr>
                        <a:t>3</a:t>
                      </a:r>
                      <a:r>
                        <a:rPr lang="en-AU" sz="1000" dirty="0">
                          <a:effectLst/>
                        </a:rPr>
                        <a:t>)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Specific heat  (J/(</a:t>
                      </a:r>
                      <a:r>
                        <a:rPr lang="en-AU" sz="1000" dirty="0" err="1">
                          <a:effectLst/>
                        </a:rPr>
                        <a:t>kg</a:t>
                      </a:r>
                      <a:r>
                        <a:rPr lang="en-AU" sz="1000" baseline="30000" dirty="0" err="1">
                          <a:effectLst/>
                        </a:rPr>
                        <a:t>o</a:t>
                      </a:r>
                      <a:r>
                        <a:rPr lang="en-AU" sz="1000" dirty="0" err="1">
                          <a:effectLst/>
                        </a:rPr>
                        <a:t>C</a:t>
                      </a:r>
                      <a:r>
                        <a:rPr lang="en-AU" sz="1000" dirty="0">
                          <a:effectLst/>
                        </a:rPr>
                        <a:t>)) 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Thermal conductivity  (W/(</a:t>
                      </a:r>
                      <a:r>
                        <a:rPr lang="en-AU" sz="1000" dirty="0" err="1">
                          <a:effectLst/>
                        </a:rPr>
                        <a:t>m</a:t>
                      </a:r>
                      <a:r>
                        <a:rPr lang="en-AU" sz="1000" baseline="30000" dirty="0" err="1">
                          <a:effectLst/>
                        </a:rPr>
                        <a:t>o</a:t>
                      </a:r>
                      <a:r>
                        <a:rPr lang="en-AU" sz="1000" dirty="0" err="1">
                          <a:effectLst/>
                        </a:rPr>
                        <a:t>C</a:t>
                      </a:r>
                      <a:r>
                        <a:rPr lang="en-AU" sz="1000" dirty="0">
                          <a:effectLst/>
                        </a:rPr>
                        <a:t>))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u="none" dirty="0">
                          <a:effectLst/>
                        </a:rPr>
                        <a:t>Thermal diffusivity  (m</a:t>
                      </a:r>
                      <a:r>
                        <a:rPr lang="en-AU" sz="1000" u="none" baseline="30000" dirty="0">
                          <a:effectLst/>
                        </a:rPr>
                        <a:t>2</a:t>
                      </a:r>
                      <a:r>
                        <a:rPr lang="en-AU" sz="1000" u="none" dirty="0">
                          <a:effectLst/>
                        </a:rPr>
                        <a:t>/s)</a:t>
                      </a:r>
                      <a:endParaRPr lang="en-AU" sz="1100" u="none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7515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x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y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z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x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y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z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51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Composite 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1955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1900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80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60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45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21.6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16.2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12.1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51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 err="1">
                          <a:effectLst/>
                        </a:rPr>
                        <a:t>Aluminum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2780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875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121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 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49.7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 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51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Air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1.1774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1005.3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0.026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 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21.9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 </a:t>
                      </a:r>
                      <a:endParaRPr lang="en-AU" sz="1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329" name="Rectangle 10"/>
          <p:cNvSpPr>
            <a:spLocks noChangeArrowheads="1"/>
          </p:cNvSpPr>
          <p:nvPr/>
        </p:nvSpPr>
        <p:spPr bwMode="auto">
          <a:xfrm>
            <a:off x="430213" y="4868962"/>
            <a:ext cx="283282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4.1</a:t>
            </a:r>
            <a:r>
              <a:rPr lang="en-AU" alt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数值模型所用热物理参数</a:t>
            </a:r>
            <a:r>
              <a:rPr lang="en-AU" altLang="en-US" sz="1400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AU" altLang="en-US" sz="1400" baseline="30000" dirty="0">
                <a:latin typeface="Times New Roman" pitchFamily="18" charset="0"/>
                <a:cs typeface="Times New Roman" pitchFamily="18" charset="0"/>
              </a:rPr>
              <a:t>, 2</a:t>
            </a:r>
            <a:endParaRPr lang="en-AU" altLang="en-US" sz="1400" dirty="0">
              <a:cs typeface="Arial" charset="0"/>
            </a:endParaRPr>
          </a:p>
        </p:txBody>
      </p:sp>
      <p:sp>
        <p:nvSpPr>
          <p:cNvPr id="1133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11331" name="Object 18"/>
          <p:cNvGraphicFramePr>
            <a:graphicFrameLocks noChangeAspect="1"/>
          </p:cNvGraphicFramePr>
          <p:nvPr/>
        </p:nvGraphicFramePr>
        <p:xfrm>
          <a:off x="6105525" y="4098925"/>
          <a:ext cx="257016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6" name="Equation" r:id="rId4" imgW="1854200" imgH="241300" progId="Equation.DSMT4">
                  <p:embed/>
                </p:oleObj>
              </mc:Choice>
              <mc:Fallback>
                <p:oleObj name="Equation" r:id="rId4" imgW="1854200" imgH="2413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5525" y="4098925"/>
                        <a:ext cx="257016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32" name="TextBox 19"/>
          <p:cNvSpPr txBox="1">
            <a:spLocks noChangeArrowheads="1"/>
          </p:cNvSpPr>
          <p:nvPr/>
        </p:nvSpPr>
        <p:spPr bwMode="auto">
          <a:xfrm>
            <a:off x="6084888" y="3729038"/>
            <a:ext cx="2232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cs typeface="Arial" charset="0"/>
              </a:rPr>
              <a:t>热源能量分布：</a:t>
            </a:r>
            <a:endParaRPr lang="en-AU" altLang="en-US" sz="1800" dirty="0">
              <a:cs typeface="Arial" charset="0"/>
            </a:endParaRPr>
          </a:p>
        </p:txBody>
      </p:sp>
      <p:sp>
        <p:nvSpPr>
          <p:cNvPr id="11333" name="TextBox 22"/>
          <p:cNvSpPr txBox="1">
            <a:spLocks noChangeArrowheads="1"/>
          </p:cNvSpPr>
          <p:nvPr/>
        </p:nvSpPr>
        <p:spPr bwMode="auto">
          <a:xfrm>
            <a:off x="3059113" y="6237288"/>
            <a:ext cx="5400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b="1">
                <a:cs typeface="Arial" charset="0"/>
              </a:rPr>
              <a:t>1. Liu JY et al. </a:t>
            </a:r>
            <a:r>
              <a:rPr lang="en-AU" altLang="en-US" sz="1200" i="1">
                <a:cs typeface="Arial" charset="0"/>
              </a:rPr>
              <a:t>Compos Pt B-Eng. </a:t>
            </a:r>
            <a:r>
              <a:rPr lang="en-AU" altLang="en-US" sz="1200">
                <a:cs typeface="Arial" charset="0"/>
              </a:rPr>
              <a:t>2013; </a:t>
            </a:r>
            <a:r>
              <a:rPr lang="en-AU" altLang="en-US" sz="1200" b="1">
                <a:cs typeface="Arial" charset="0"/>
              </a:rPr>
              <a:t>2. Mabrouki et al. </a:t>
            </a:r>
            <a:r>
              <a:rPr lang="en-AU" altLang="en-US" sz="1200" i="1">
                <a:cs typeface="Arial" charset="0"/>
              </a:rPr>
              <a:t>NDT E Int</a:t>
            </a:r>
            <a:r>
              <a:rPr lang="en-AU" altLang="en-US" sz="1200">
                <a:cs typeface="Arial" charset="0"/>
              </a:rPr>
              <a:t>. 2009;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3" y="1184639"/>
            <a:ext cx="5520152" cy="371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205067-A0B3-4F2F-92A7-EBA950444666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4.5.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损伤指标分布图（二维视图）</a:t>
            </a:r>
            <a:endParaRPr lang="zh-CN" altLang="en-US" sz="2200" dirty="0"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229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5"/>
          <a:stretch>
            <a:fillRect/>
          </a:stretch>
        </p:blipFill>
        <p:spPr bwMode="auto">
          <a:xfrm>
            <a:off x="296863" y="1563688"/>
            <a:ext cx="4275137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72"/>
          <a:stretch>
            <a:fillRect/>
          </a:stretch>
        </p:blipFill>
        <p:spPr bwMode="auto">
          <a:xfrm>
            <a:off x="4648200" y="1563688"/>
            <a:ext cx="4244975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Rectangle 1"/>
          <p:cNvSpPr>
            <a:spLocks noChangeArrowheads="1"/>
          </p:cNvSpPr>
          <p:nvPr/>
        </p:nvSpPr>
        <p:spPr bwMode="auto">
          <a:xfrm>
            <a:off x="468313" y="5754742"/>
            <a:ext cx="8524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4.3 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a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）</a:t>
            </a:r>
            <a:r>
              <a:rPr lang="zh-CN" altLang="en-US" sz="1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原始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表面分布图（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b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）</a:t>
            </a:r>
            <a:r>
              <a:rPr lang="en-US" altLang="zh-CN" sz="1600" b="1" dirty="0" err="1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DAC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和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c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）</a:t>
            </a:r>
            <a:r>
              <a:rPr lang="en-US" altLang="zh-CN" sz="1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DIP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的二维视图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12298" name="TextBox 3"/>
          <p:cNvSpPr txBox="1">
            <a:spLocks noChangeArrowheads="1"/>
          </p:cNvSpPr>
          <p:nvPr/>
        </p:nvSpPr>
        <p:spPr bwMode="auto">
          <a:xfrm>
            <a:off x="971600" y="1301750"/>
            <a:ext cx="3240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 smtClean="0">
                <a:solidFill>
                  <a:srgbClr val="0000FF"/>
                </a:solidFill>
                <a:cs typeface="Arial" charset="0"/>
              </a:rPr>
              <a:t>铝板</a:t>
            </a:r>
            <a:r>
              <a:rPr lang="en-US" altLang="zh-CN" sz="1800" b="1" dirty="0" smtClean="0">
                <a:solidFill>
                  <a:srgbClr val="0000FF"/>
                </a:solidFill>
                <a:cs typeface="Arial" charset="0"/>
              </a:rPr>
              <a:t>, </a:t>
            </a:r>
            <a:r>
              <a:rPr lang="zh-CN" altLang="en-US" sz="1800" b="1" dirty="0" smtClean="0">
                <a:solidFill>
                  <a:srgbClr val="0000FF"/>
                </a:solidFill>
                <a:cs typeface="Arial" charset="0"/>
              </a:rPr>
              <a:t>平底孔</a:t>
            </a:r>
            <a:endParaRPr lang="en-AU" altLang="en-US" sz="1800" b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5076056" y="1277938"/>
            <a:ext cx="3240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 smtClean="0">
                <a:solidFill>
                  <a:srgbClr val="0000FF"/>
                </a:solidFill>
                <a:cs typeface="Arial" charset="0"/>
              </a:rPr>
              <a:t>复合材料，层裂</a:t>
            </a:r>
            <a:endParaRPr lang="en-AU" altLang="en-US" sz="1800" b="1" dirty="0">
              <a:solidFill>
                <a:srgbClr val="0000FF"/>
              </a:solidFill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A3EFEA-BD7F-4A8C-8E3F-0EFBB06D1A7F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4.6.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信噪比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en-US" altLang="zh-CN" sz="2200" dirty="0" err="1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SNR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)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比较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331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196752"/>
            <a:ext cx="4968875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133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408854"/>
              </p:ext>
            </p:extLst>
          </p:nvPr>
        </p:nvGraphicFramePr>
        <p:xfrm>
          <a:off x="4859338" y="3213100"/>
          <a:ext cx="2613836" cy="791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" name="Equation" r:id="rId5" imgW="1600200" imgH="482600" progId="Equation.DSMT4">
                  <p:embed/>
                </p:oleObj>
              </mc:Choice>
              <mc:Fallback>
                <p:oleObj name="Equation" r:id="rId5" imgW="1600200" imgH="482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213100"/>
                        <a:ext cx="2613836" cy="7919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93110"/>
              </p:ext>
            </p:extLst>
          </p:nvPr>
        </p:nvGraphicFramePr>
        <p:xfrm>
          <a:off x="840878" y="4724400"/>
          <a:ext cx="7475538" cy="1646238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728118"/>
                <a:gridCol w="2016224"/>
                <a:gridCol w="1872208"/>
                <a:gridCol w="1858988"/>
              </a:tblGrid>
              <a:tr h="54874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dirty="0" smtClean="0">
                          <a:effectLst/>
                        </a:rPr>
                        <a:t>原始温度分布图</a:t>
                      </a:r>
                      <a:endParaRPr lang="en-AU" sz="18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 err="1" smtClean="0">
                          <a:effectLst/>
                        </a:rPr>
                        <a:t>DAC</a:t>
                      </a:r>
                      <a:r>
                        <a:rPr lang="zh-CN" altLang="en-US" sz="1800" dirty="0" smtClean="0">
                          <a:effectLst/>
                        </a:rPr>
                        <a:t>热分布图</a:t>
                      </a:r>
                      <a:endParaRPr lang="en-AU" sz="18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 smtClean="0">
                          <a:solidFill>
                            <a:srgbClr val="C00000"/>
                          </a:solidFill>
                          <a:effectLst/>
                        </a:rPr>
                        <a:t>DIP</a:t>
                      </a:r>
                      <a:r>
                        <a:rPr lang="zh-CN" altLang="en-US" sz="1800" dirty="0" smtClean="0">
                          <a:solidFill>
                            <a:srgbClr val="C00000"/>
                          </a:solidFill>
                          <a:effectLst/>
                        </a:rPr>
                        <a:t>分布图</a:t>
                      </a:r>
                      <a:endParaRPr lang="en-AU" sz="1800" dirty="0">
                        <a:solidFill>
                          <a:srgbClr val="C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</a:tr>
              <a:tr h="548746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dirty="0" smtClean="0">
                          <a:effectLst/>
                        </a:rPr>
                        <a:t>平底孔</a:t>
                      </a:r>
                      <a:endParaRPr lang="en-AU" sz="18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5.0789</a:t>
                      </a:r>
                      <a:endParaRPr lang="en-AU" sz="18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20.7613</a:t>
                      </a:r>
                      <a:endParaRPr lang="en-AU" sz="18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C00000"/>
                          </a:solidFill>
                          <a:effectLst/>
                        </a:rPr>
                        <a:t>31.4806</a:t>
                      </a:r>
                      <a:endParaRPr lang="en-AU" sz="1800" dirty="0">
                        <a:solidFill>
                          <a:srgbClr val="C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</a:tr>
              <a:tr h="54874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dirty="0" smtClean="0">
                          <a:effectLst/>
                        </a:rPr>
                        <a:t>层裂</a:t>
                      </a:r>
                      <a:endParaRPr lang="en-AU" sz="18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3.5657</a:t>
                      </a:r>
                      <a:endParaRPr lang="en-AU" sz="1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23.2567</a:t>
                      </a:r>
                      <a:endParaRPr lang="en-AU" sz="1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C00000"/>
                          </a:solidFill>
                          <a:effectLst/>
                        </a:rPr>
                        <a:t>31.6426</a:t>
                      </a:r>
                      <a:endParaRPr lang="en-AU" sz="1800" dirty="0">
                        <a:solidFill>
                          <a:srgbClr val="C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</a:tr>
            </a:tbl>
          </a:graphicData>
        </a:graphic>
      </p:graphicFrame>
      <p:sp>
        <p:nvSpPr>
          <p:cNvPr id="13344" name="Rectangle 3"/>
          <p:cNvSpPr>
            <a:spLocks noChangeArrowheads="1"/>
          </p:cNvSpPr>
          <p:nvPr/>
        </p:nvSpPr>
        <p:spPr bwMode="auto">
          <a:xfrm>
            <a:off x="683568" y="4386590"/>
            <a:ext cx="56165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4.2  </a:t>
            </a:r>
            <a:r>
              <a:rPr lang="zh-CN" altLang="en-US" sz="1600" dirty="0">
                <a:latin typeface="Times New Roman" pitchFamily="18" charset="0"/>
                <a:cs typeface="Times New Roman" pitchFamily="18" charset="0"/>
              </a:rPr>
              <a:t>原始温度分布图、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DAC</a:t>
            </a:r>
            <a:r>
              <a:rPr lang="zh-CN" altLang="en-US" sz="16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DIP</a:t>
            </a:r>
            <a:r>
              <a:rPr lang="zh-CN" altLang="en-US" sz="1600" dirty="0">
                <a:latin typeface="Times New Roman" pitchFamily="18" charset="0"/>
                <a:cs typeface="Times New Roman" pitchFamily="18" charset="0"/>
              </a:rPr>
              <a:t>中的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信噪比（数值模拟）</a:t>
            </a:r>
            <a:endParaRPr lang="en-AU" altLang="en-US" sz="1600" dirty="0"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2F5BDA-362F-4AFE-8E4A-45602F57F88C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4.7.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损伤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指标分布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图（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三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维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视图）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5367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412875"/>
            <a:ext cx="42545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1341438"/>
            <a:ext cx="449103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789363"/>
            <a:ext cx="4529138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0" name="Rectangle 11"/>
          <p:cNvSpPr>
            <a:spLocks noChangeArrowheads="1"/>
          </p:cNvSpPr>
          <p:nvPr/>
        </p:nvSpPr>
        <p:spPr bwMode="auto">
          <a:xfrm>
            <a:off x="5076825" y="4076700"/>
            <a:ext cx="3743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4.4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复合材料层合板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zh-CN" sz="1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原始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表面分布图（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600" b="1" dirty="0" err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DAC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和（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DIP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的三维视图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33C388-AB63-4D94-9729-B0A5099725C1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4.8</a:t>
            </a:r>
            <a:r>
              <a:rPr lang="en-US" altLang="zh-CN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.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位置和尺寸定量评估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639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"/>
          <a:stretch>
            <a:fillRect/>
          </a:stretch>
        </p:blipFill>
        <p:spPr bwMode="auto">
          <a:xfrm>
            <a:off x="428344" y="1224860"/>
            <a:ext cx="8176104" cy="249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897892"/>
              </p:ext>
            </p:extLst>
          </p:nvPr>
        </p:nvGraphicFramePr>
        <p:xfrm>
          <a:off x="539750" y="4565477"/>
          <a:ext cx="8135939" cy="168478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929124"/>
                <a:gridCol w="740370"/>
                <a:gridCol w="449105"/>
                <a:gridCol w="745252"/>
                <a:gridCol w="452357"/>
                <a:gridCol w="740370"/>
                <a:gridCol w="471885"/>
                <a:gridCol w="683419"/>
                <a:gridCol w="515818"/>
                <a:gridCol w="740370"/>
                <a:gridCol w="471885"/>
                <a:gridCol w="746879"/>
                <a:gridCol w="449105"/>
              </a:tblGrid>
              <a:tr h="1383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</a:rPr>
                        <a:t>(mm)</a:t>
                      </a:r>
                      <a:endParaRPr lang="en-AU" sz="1000" b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Defect 1 (size 10)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</a:rPr>
                        <a:t>Defect 2 (size 7)</a:t>
                      </a:r>
                      <a:endParaRPr lang="en-AU" sz="1000" b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Defect 3 (size 5)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3948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Al plate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Composite plate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Al plate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Composite plate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Al plate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</a:rPr>
                        <a:t>Composite plate</a:t>
                      </a:r>
                      <a:endParaRPr lang="en-AU" sz="1000" b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8858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Relative error (%)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Location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</a:rPr>
                        <a:t>Size </a:t>
                      </a:r>
                      <a:endParaRPr lang="en-AU" sz="1000" b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Location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Size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Location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Size 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</a:rPr>
                        <a:t>Location</a:t>
                      </a:r>
                      <a:endParaRPr lang="en-AU" sz="1000" b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Size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Location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Size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Location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Size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</a:tr>
              <a:tr h="28858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Row 1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(depth 4.4)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-1.5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-6.0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-1.6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-16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-0.2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-8.6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-0.2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-12.9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-0.25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2.0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-0.13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2.0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</a:tr>
              <a:tr h="28858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Row 2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(depth 4.2)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0.5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-9.0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0.1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-11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-0.6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-14.3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-0.12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-10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0.13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-8.0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0.25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-14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</a:tr>
              <a:tr h="28858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Row 3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(depth 4.0)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-1.5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-11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-1.8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-13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-0.2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</a:rPr>
                        <a:t>-8.6</a:t>
                      </a:r>
                      <a:endParaRPr lang="en-AU" sz="1000" b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-0.16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-14.3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</a:rPr>
                        <a:t>-0.38</a:t>
                      </a:r>
                      <a:endParaRPr lang="en-AU" sz="1000" b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</a:rPr>
                        <a:t>-14.0</a:t>
                      </a:r>
                      <a:endParaRPr lang="en-AU" sz="1000" b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</a:rPr>
                        <a:t>0.75</a:t>
                      </a:r>
                      <a:endParaRPr lang="en-AU" sz="1000" b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</a:rPr>
                        <a:t>-16</a:t>
                      </a:r>
                      <a:endParaRPr lang="en-AU" sz="1000" b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2" marR="68572" marT="0" marB="0" anchor="ctr"/>
                </a:tc>
              </a:tr>
            </a:tbl>
          </a:graphicData>
        </a:graphic>
      </p:graphicFrame>
      <p:sp>
        <p:nvSpPr>
          <p:cNvPr id="16477" name="Rectangle 9"/>
          <p:cNvSpPr>
            <a:spLocks noChangeArrowheads="1"/>
          </p:cNvSpPr>
          <p:nvPr/>
        </p:nvSpPr>
        <p:spPr bwMode="auto">
          <a:xfrm>
            <a:off x="1188095" y="3688924"/>
            <a:ext cx="72723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4.10  </a:t>
            </a: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位于</a:t>
            </a:r>
            <a:r>
              <a:rPr lang="en-US" altLang="zh-CN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(a)</a:t>
            </a: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铝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板</a:t>
            </a: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和</a:t>
            </a:r>
            <a:r>
              <a:rPr lang="en-US" altLang="zh-CN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(b)</a:t>
            </a: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复合材料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层合板表面第</a:t>
            </a:r>
            <a:r>
              <a:rPr lang="en-US" altLang="zh-CN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1-3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行的差分热对比曲线</a:t>
            </a:r>
            <a:endParaRPr lang="en-AU" altLang="en-US" sz="1400" b="1" dirty="0">
              <a:latin typeface="宋体" panose="02010600030101010101" pitchFamily="2" charset="-122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16478" name="Rectangle 3"/>
          <p:cNvSpPr>
            <a:spLocks noChangeArrowheads="1"/>
          </p:cNvSpPr>
          <p:nvPr/>
        </p:nvSpPr>
        <p:spPr bwMode="auto">
          <a:xfrm>
            <a:off x="468312" y="4221088"/>
            <a:ext cx="48237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cs typeface="Arial" charset="0"/>
              </a:rPr>
              <a:t>表</a:t>
            </a:r>
            <a:r>
              <a:rPr lang="en-US" altLang="zh-CN" sz="1400" dirty="0" smtClean="0">
                <a:cs typeface="Arial" charset="0"/>
              </a:rPr>
              <a:t>4.3  </a:t>
            </a:r>
            <a:r>
              <a:rPr lang="zh-CN" altLang="en-US" sz="1400" dirty="0" smtClean="0">
                <a:cs typeface="Arial" charset="0"/>
              </a:rPr>
              <a:t>损伤</a:t>
            </a:r>
            <a:r>
              <a:rPr lang="zh-CN" altLang="en-US" sz="1400" dirty="0">
                <a:cs typeface="Arial" charset="0"/>
              </a:rPr>
              <a:t>定位和尺寸评估的相对误差（数值模拟结果）</a:t>
            </a:r>
            <a:endParaRPr lang="en-AU" altLang="en-US" sz="1400" dirty="0">
              <a:cs typeface="Arial" charset="0"/>
            </a:endParaRPr>
          </a:p>
        </p:txBody>
      </p:sp>
      <p:sp>
        <p:nvSpPr>
          <p:cNvPr id="10" name="Rectangle 4"/>
          <p:cNvSpPr/>
          <p:nvPr/>
        </p:nvSpPr>
        <p:spPr>
          <a:xfrm rot="20519611">
            <a:off x="2128106" y="5248267"/>
            <a:ext cx="4887787" cy="430887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zh-CN" altLang="en-US" sz="2200" b="1" dirty="0" smtClean="0">
                <a:solidFill>
                  <a:srgbClr val="0000FF"/>
                </a:solidFill>
              </a:rPr>
              <a:t>位置</a:t>
            </a:r>
            <a:r>
              <a:rPr lang="en-AU" sz="2200" b="1" dirty="0" smtClean="0">
                <a:solidFill>
                  <a:srgbClr val="0000FF"/>
                </a:solidFill>
              </a:rPr>
              <a:t>: </a:t>
            </a:r>
            <a:r>
              <a:rPr lang="en-AU" sz="2200" b="1" dirty="0">
                <a:solidFill>
                  <a:srgbClr val="0000FF"/>
                </a:solidFill>
              </a:rPr>
              <a:t>-1.8%~0.75%; </a:t>
            </a:r>
            <a:r>
              <a:rPr lang="zh-CN" altLang="en-US" sz="2200" b="1" dirty="0" smtClean="0">
                <a:solidFill>
                  <a:srgbClr val="0000FF"/>
                </a:solidFill>
              </a:rPr>
              <a:t>尺寸</a:t>
            </a:r>
            <a:r>
              <a:rPr lang="en-AU" sz="2200" b="1" dirty="0" smtClean="0">
                <a:solidFill>
                  <a:srgbClr val="0000FF"/>
                </a:solidFill>
              </a:rPr>
              <a:t>: </a:t>
            </a:r>
            <a:r>
              <a:rPr lang="en-AU" sz="2200" b="1" dirty="0">
                <a:solidFill>
                  <a:srgbClr val="0000FF"/>
                </a:solidFill>
              </a:rPr>
              <a:t>-16%~2% 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AFBF28-B66E-475C-917B-DA3938462829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4.9.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间隔点稀疏程度的影响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7424" name="TextBox 19"/>
          <p:cNvSpPr txBox="1">
            <a:spLocks noChangeArrowheads="1"/>
          </p:cNvSpPr>
          <p:nvPr/>
        </p:nvSpPr>
        <p:spPr bwMode="auto">
          <a:xfrm>
            <a:off x="899592" y="1334558"/>
            <a:ext cx="8651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0000FF"/>
                </a:solidFill>
                <a:cs typeface="Arial" charset="0"/>
              </a:rPr>
              <a:t>1 mm</a:t>
            </a:r>
            <a:endParaRPr lang="en-AU" altLang="en-US" sz="1600" b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7425" name="TextBox 23"/>
          <p:cNvSpPr txBox="1">
            <a:spLocks noChangeArrowheads="1"/>
          </p:cNvSpPr>
          <p:nvPr/>
        </p:nvSpPr>
        <p:spPr bwMode="auto">
          <a:xfrm>
            <a:off x="2770708" y="1362254"/>
            <a:ext cx="865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0000FF"/>
                </a:solidFill>
                <a:cs typeface="Arial" charset="0"/>
              </a:rPr>
              <a:t>2 mm</a:t>
            </a:r>
            <a:endParaRPr lang="en-AU" altLang="en-US" sz="1600" b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7426" name="TextBox 24"/>
          <p:cNvSpPr txBox="1">
            <a:spLocks noChangeArrowheads="1"/>
          </p:cNvSpPr>
          <p:nvPr/>
        </p:nvSpPr>
        <p:spPr bwMode="auto">
          <a:xfrm>
            <a:off x="4714924" y="1334558"/>
            <a:ext cx="865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0000FF"/>
                </a:solidFill>
                <a:cs typeface="Arial" charset="0"/>
              </a:rPr>
              <a:t>4 mm</a:t>
            </a:r>
            <a:endParaRPr lang="en-AU" altLang="en-US" sz="1600" b="1" dirty="0">
              <a:solidFill>
                <a:srgbClr val="0000FF"/>
              </a:solidFill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/>
          <a:stretch/>
        </p:blipFill>
        <p:spPr>
          <a:xfrm>
            <a:off x="6156176" y="1334667"/>
            <a:ext cx="2520280" cy="2166341"/>
          </a:xfrm>
          <a:prstGeom prst="rect">
            <a:avLst/>
          </a:prstGeom>
        </p:spPr>
      </p:pic>
      <p:pic>
        <p:nvPicPr>
          <p:cNvPr id="37" name="图片 3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2" y="1762048"/>
            <a:ext cx="5844522" cy="1688058"/>
          </a:xfrm>
          <a:prstGeom prst="rect">
            <a:avLst/>
          </a:prstGeom>
        </p:spPr>
      </p:pic>
      <p:pic>
        <p:nvPicPr>
          <p:cNvPr id="39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4" r="7854" b="2934"/>
          <a:stretch/>
        </p:blipFill>
        <p:spPr bwMode="auto">
          <a:xfrm>
            <a:off x="427280" y="3543221"/>
            <a:ext cx="2848576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r="6771"/>
          <a:stretch/>
        </p:blipFill>
        <p:spPr>
          <a:xfrm>
            <a:off x="3508001" y="3585434"/>
            <a:ext cx="5168455" cy="275368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271463" y="3543221"/>
            <a:ext cx="8415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 flipV="1">
            <a:off x="6084168" y="1457088"/>
            <a:ext cx="0" cy="20861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直接连接符 46"/>
          <p:cNvCxnSpPr/>
          <p:nvPr/>
        </p:nvCxnSpPr>
        <p:spPr bwMode="auto">
          <a:xfrm flipV="1">
            <a:off x="3419872" y="3573017"/>
            <a:ext cx="0" cy="26706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1188095" y="6381328"/>
            <a:ext cx="72723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4.11 </a:t>
            </a: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复合材料层合板不同划分尺寸下得到的相对误差</a:t>
            </a:r>
            <a:endParaRPr lang="en-AU" altLang="en-US" sz="1400" b="1" dirty="0">
              <a:latin typeface="宋体" panose="02010600030101010101" pitchFamily="2" charset="-122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6156176" y="1340768"/>
            <a:ext cx="216024" cy="1225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375020" y="3573016"/>
            <a:ext cx="328296" cy="3302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115616" y="3522494"/>
            <a:ext cx="71372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b="1" dirty="0" smtClean="0">
                <a:cs typeface="Arial" charset="0"/>
              </a:rPr>
              <a:t>图</a:t>
            </a:r>
            <a:r>
              <a:rPr lang="en-US" altLang="zh-CN" sz="1400" b="1" dirty="0" smtClean="0">
                <a:cs typeface="Arial" charset="0"/>
              </a:rPr>
              <a:t>4.13 (a)</a:t>
            </a:r>
            <a:r>
              <a:rPr lang="zh-CN" altLang="zh-CN" sz="1400" b="1" dirty="0" smtClean="0"/>
              <a:t>损伤</a:t>
            </a:r>
            <a:r>
              <a:rPr lang="zh-CN" altLang="zh-CN" sz="1400" b="1" dirty="0"/>
              <a:t>指标</a:t>
            </a:r>
            <a:r>
              <a:rPr lang="zh-CN" altLang="zh-CN" sz="1400" b="1" dirty="0" smtClean="0"/>
              <a:t>和</a:t>
            </a:r>
            <a:r>
              <a:rPr lang="en-US" altLang="zh-CN" sz="1400" b="1" dirty="0" smtClean="0"/>
              <a:t>(b)</a:t>
            </a:r>
            <a:r>
              <a:rPr lang="zh-CN" altLang="zh-CN" sz="1400" b="1" dirty="0" smtClean="0"/>
              <a:t>损伤指标</a:t>
            </a:r>
            <a:r>
              <a:rPr lang="zh-CN" altLang="en-US" sz="1400" b="1" dirty="0" smtClean="0"/>
              <a:t>的</a:t>
            </a:r>
            <a:r>
              <a:rPr lang="zh-CN" altLang="zh-CN" sz="1400" b="1" dirty="0" smtClean="0"/>
              <a:t>自然对数</a:t>
            </a:r>
            <a:r>
              <a:rPr lang="zh-CN" altLang="zh-CN" sz="1400" b="1" dirty="0"/>
              <a:t>与损伤深度的关系（不同尺寸）</a:t>
            </a:r>
            <a:r>
              <a:rPr lang="en-AU" altLang="en-US" sz="1400" b="1" dirty="0" smtClean="0">
                <a:cs typeface="Arial" charset="0"/>
              </a:rPr>
              <a:t>  </a:t>
            </a:r>
            <a:r>
              <a:rPr lang="en-US" altLang="en-US" sz="1400" b="1" dirty="0" smtClean="0">
                <a:cs typeface="Arial" charset="0"/>
              </a:rPr>
              <a:t> </a:t>
            </a:r>
            <a:endParaRPr lang="en-AU" altLang="en-US" sz="1400" b="1" dirty="0"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0" y="3842004"/>
            <a:ext cx="7121914" cy="23233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23" y="1196752"/>
            <a:ext cx="6972373" cy="235513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AEBE1-31B8-49CF-873B-6081A84261D2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4.10. 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损伤指标与损伤深度 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2048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>
              <a:cs typeface="Arial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269616"/>
              </p:ext>
            </p:extLst>
          </p:nvPr>
        </p:nvGraphicFramePr>
        <p:xfrm>
          <a:off x="3105150" y="3608883"/>
          <a:ext cx="293370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1" name="Equation" r:id="rId7" imgW="2070100" imgH="482600" progId="Equation.DSMT4">
                  <p:embed/>
                </p:oleObj>
              </mc:Choice>
              <mc:Fallback>
                <p:oleObj name="Equation" r:id="rId7" imgW="2070100" imgH="482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0" y="3608883"/>
                        <a:ext cx="2933700" cy="6842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2" name="Rectangle 14"/>
          <p:cNvSpPr>
            <a:spLocks noChangeArrowheads="1"/>
          </p:cNvSpPr>
          <p:nvPr/>
        </p:nvSpPr>
        <p:spPr bwMode="auto">
          <a:xfrm>
            <a:off x="1107157" y="6165304"/>
            <a:ext cx="71372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b="1" dirty="0" smtClean="0">
                <a:cs typeface="Arial" charset="0"/>
              </a:rPr>
              <a:t>图</a:t>
            </a:r>
            <a:r>
              <a:rPr lang="en-US" altLang="zh-CN" sz="1400" b="1" dirty="0" smtClean="0">
                <a:cs typeface="Arial" charset="0"/>
              </a:rPr>
              <a:t>4.14 (a)</a:t>
            </a:r>
            <a:r>
              <a:rPr lang="zh-CN" altLang="zh-CN" sz="1400" b="1" dirty="0" smtClean="0"/>
              <a:t>损伤</a:t>
            </a:r>
            <a:r>
              <a:rPr lang="zh-CN" altLang="zh-CN" sz="1400" b="1" dirty="0"/>
              <a:t>指标</a:t>
            </a:r>
            <a:r>
              <a:rPr lang="zh-CN" altLang="zh-CN" sz="1400" b="1" dirty="0" smtClean="0"/>
              <a:t>和</a:t>
            </a:r>
            <a:r>
              <a:rPr lang="en-US" altLang="zh-CN" sz="1400" b="1" dirty="0" smtClean="0"/>
              <a:t>(b)</a:t>
            </a:r>
            <a:r>
              <a:rPr lang="zh-CN" altLang="zh-CN" sz="1400" b="1" dirty="0" smtClean="0"/>
              <a:t>损伤指标</a:t>
            </a:r>
            <a:r>
              <a:rPr lang="zh-CN" altLang="en-US" sz="1400" b="1" dirty="0" smtClean="0"/>
              <a:t>的</a:t>
            </a:r>
            <a:r>
              <a:rPr lang="zh-CN" altLang="zh-CN" sz="1400" b="1" dirty="0" smtClean="0"/>
              <a:t>自然对数</a:t>
            </a:r>
            <a:r>
              <a:rPr lang="zh-CN" altLang="zh-CN" sz="1400" b="1" dirty="0"/>
              <a:t>与损伤深度的关系（</a:t>
            </a:r>
            <a:r>
              <a:rPr lang="zh-CN" altLang="zh-CN" sz="1400" b="1" dirty="0" smtClean="0"/>
              <a:t>不同</a:t>
            </a:r>
            <a:r>
              <a:rPr lang="zh-CN" altLang="en-US" sz="1400" b="1" dirty="0"/>
              <a:t>时间</a:t>
            </a:r>
            <a:r>
              <a:rPr lang="zh-CN" altLang="zh-CN" sz="1400" b="1" dirty="0" smtClean="0"/>
              <a:t>）</a:t>
            </a:r>
            <a:r>
              <a:rPr lang="en-AU" altLang="en-US" sz="1400" b="1" dirty="0" smtClean="0">
                <a:cs typeface="Arial" charset="0"/>
              </a:rPr>
              <a:t>  </a:t>
            </a:r>
            <a:r>
              <a:rPr lang="en-US" altLang="en-US" sz="1400" b="1" dirty="0" smtClean="0">
                <a:cs typeface="Arial" charset="0"/>
              </a:rPr>
              <a:t> </a:t>
            </a:r>
            <a:endParaRPr lang="en-AU" altLang="en-US" sz="1400" b="1" dirty="0">
              <a:cs typeface="Arial" charset="0"/>
            </a:endParaRPr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56" y="1434989"/>
            <a:ext cx="4320000" cy="295049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B00BB6-B88C-4104-A0FB-6044ACA7B814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4.11.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分析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en-US" altLang="zh-CN" sz="2200" dirty="0" err="1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i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)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21512" name="图片 3" descr="sckematic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2" y="1484785"/>
            <a:ext cx="3600450" cy="256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993660"/>
              </p:ext>
            </p:extLst>
          </p:nvPr>
        </p:nvGraphicFramePr>
        <p:xfrm>
          <a:off x="684213" y="4941168"/>
          <a:ext cx="7920037" cy="10556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44009"/>
                <a:gridCol w="2623856"/>
                <a:gridCol w="2232167"/>
                <a:gridCol w="1120005"/>
              </a:tblGrid>
              <a:tr h="384919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红外热像仪</a:t>
                      </a:r>
                      <a:endParaRPr lang="en-AU" sz="1600" b="1" dirty="0"/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dirty="0" smtClean="0"/>
                        <a:t>MICRO-EPSILON TIM-160</a:t>
                      </a:r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热灵敏度</a:t>
                      </a:r>
                      <a:endParaRPr lang="en-AU" sz="1600" b="1" dirty="0"/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dirty="0" smtClean="0"/>
                        <a:t>0.08 K </a:t>
                      </a:r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5384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分辨率</a:t>
                      </a:r>
                      <a:endParaRPr lang="en-AU" sz="1600" b="1" dirty="0"/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dirty="0" smtClean="0"/>
                        <a:t>160*120</a:t>
                      </a:r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层合板铺层</a:t>
                      </a:r>
                      <a:endParaRPr lang="en-AU" sz="1600" b="1" dirty="0"/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dirty="0" smtClean="0"/>
                        <a:t>[0]</a:t>
                      </a:r>
                      <a:r>
                        <a:rPr lang="en-AU" sz="1600" b="0" baseline="-25000" dirty="0" smtClean="0"/>
                        <a:t>8</a:t>
                      </a:r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5384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夹杂</a:t>
                      </a:r>
                      <a:endParaRPr lang="en-AU" sz="1600" b="1" dirty="0"/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/>
                        <a:t>铜与石棉</a:t>
                      </a:r>
                      <a:endParaRPr lang="en-AU" sz="1600" b="0" dirty="0" smtClean="0"/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AU" sz="1600" b="1" dirty="0"/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600" b="0" baseline="-25000" dirty="0" smtClean="0"/>
                    </a:p>
                  </a:txBody>
                  <a:tcPr marL="91430" marR="91430" marT="45734" marB="4573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530" name="Rectangle 12"/>
          <p:cNvSpPr>
            <a:spLocks noChangeArrowheads="1"/>
          </p:cNvSpPr>
          <p:nvPr/>
        </p:nvSpPr>
        <p:spPr bwMode="auto">
          <a:xfrm>
            <a:off x="2253828" y="4344988"/>
            <a:ext cx="52705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cs typeface="Arial" charset="0"/>
              </a:rPr>
              <a:t>图</a:t>
            </a:r>
            <a:r>
              <a:rPr lang="en-US" altLang="zh-CN" sz="1600" b="1" dirty="0" smtClean="0">
                <a:cs typeface="Arial" charset="0"/>
              </a:rPr>
              <a:t>4.15 </a:t>
            </a:r>
            <a:r>
              <a:rPr lang="zh-CN" altLang="en-US" sz="1600" b="1" dirty="0" smtClean="0">
                <a:cs typeface="Arial" charset="0"/>
              </a:rPr>
              <a:t>实验设计与被测试件示意图</a:t>
            </a:r>
            <a:r>
              <a:rPr lang="en-US" altLang="en-US" sz="1600" b="1" dirty="0" smtClean="0">
                <a:cs typeface="Arial" charset="0"/>
              </a:rPr>
              <a:t> </a:t>
            </a:r>
            <a:endParaRPr lang="en-AU" altLang="en-US" sz="1600" b="1" dirty="0"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977B91-876A-418B-9ECA-00F95AFC8A58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2253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4.11.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分析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(ii)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22535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83"/>
          <a:stretch>
            <a:fillRect/>
          </a:stretch>
        </p:blipFill>
        <p:spPr bwMode="auto">
          <a:xfrm>
            <a:off x="250825" y="1473200"/>
            <a:ext cx="444341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29"/>
          <a:stretch>
            <a:fillRect/>
          </a:stretch>
        </p:blipFill>
        <p:spPr bwMode="auto">
          <a:xfrm>
            <a:off x="4694238" y="1473200"/>
            <a:ext cx="4376737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468313" y="5713413"/>
            <a:ext cx="8524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4.16 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实验所得复合材料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层合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板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 </a:t>
            </a:r>
            <a:r>
              <a:rPr lang="zh-CN" alt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原始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温度分布图、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lang="en-US" altLang="zh-CN" sz="1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DAC</a:t>
            </a:r>
            <a:r>
              <a:rPr lang="en-US" altLang="zh-CN" sz="16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</a:t>
            </a:r>
            <a:r>
              <a:rPr lang="en-US" altLang="zh-CN" sz="16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DIP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的二维视图</a:t>
            </a:r>
            <a:endParaRPr lang="en-AU" altLang="en-US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38" name="TextBox 13"/>
          <p:cNvSpPr txBox="1">
            <a:spLocks noChangeArrowheads="1"/>
          </p:cNvSpPr>
          <p:nvPr/>
        </p:nvSpPr>
        <p:spPr bwMode="auto">
          <a:xfrm>
            <a:off x="1115888" y="1301750"/>
            <a:ext cx="3240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00FF"/>
                </a:solidFill>
                <a:cs typeface="Arial" charset="0"/>
              </a:rPr>
              <a:t>平底孔</a:t>
            </a:r>
            <a:endParaRPr lang="en-AU" altLang="en-US" sz="1800" b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22539" name="TextBox 14"/>
          <p:cNvSpPr txBox="1">
            <a:spLocks noChangeArrowheads="1"/>
          </p:cNvSpPr>
          <p:nvPr/>
        </p:nvSpPr>
        <p:spPr bwMode="auto">
          <a:xfrm>
            <a:off x="6227763" y="1277938"/>
            <a:ext cx="1620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00FF"/>
                </a:solidFill>
                <a:cs typeface="Arial" charset="0"/>
              </a:rPr>
              <a:t>夹杂</a:t>
            </a:r>
            <a:endParaRPr lang="en-AU" altLang="en-US" sz="1800" b="1" dirty="0">
              <a:solidFill>
                <a:srgbClr val="0000FF"/>
              </a:solidFill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91D636-6C74-4198-AD7A-0F3080BCC7A8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4.11.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分析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(iii)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2355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19213"/>
            <a:ext cx="42545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71" y="1370013"/>
            <a:ext cx="44291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89363"/>
            <a:ext cx="4608512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25728" y="3768527"/>
            <a:ext cx="40107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4.17 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实验所得复合材料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层合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板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 </a:t>
            </a:r>
            <a:r>
              <a:rPr lang="zh-CN" alt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原始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温度分布图、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lang="en-US" altLang="zh-CN" sz="1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DAC</a:t>
            </a:r>
            <a:r>
              <a:rPr lang="en-US" altLang="zh-CN" sz="16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</a:t>
            </a:r>
            <a:r>
              <a:rPr lang="en-US" altLang="zh-CN" sz="16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DIP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的三维视图</a:t>
            </a:r>
            <a:endParaRPr lang="en-AU" altLang="en-US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61947"/>
              </p:ext>
            </p:extLst>
          </p:nvPr>
        </p:nvGraphicFramePr>
        <p:xfrm>
          <a:off x="5200972" y="4987510"/>
          <a:ext cx="3835524" cy="12541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106"/>
                <a:gridCol w="954106"/>
                <a:gridCol w="954106"/>
                <a:gridCol w="973206"/>
              </a:tblGrid>
              <a:tr h="39258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原始</a:t>
                      </a:r>
                      <a:endParaRPr lang="zh-CN" alt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DAC</a:t>
                      </a:r>
                      <a:endParaRPr lang="zh-CN" alt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DIP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b"/>
                </a:tc>
              </a:tr>
              <a:tr h="4378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平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底孔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A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3.28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3" marR="6858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AU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19.34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3" marR="6858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AU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30.96</a:t>
                      </a:r>
                      <a:endParaRPr lang="en-AU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3" marR="68583" marT="0" marB="0" anchor="b"/>
                </a:tc>
              </a:tr>
              <a:tr h="398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夹杂</a:t>
                      </a:r>
                      <a:endParaRPr lang="zh-CN" alt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21.08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30.90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5148064" y="470539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4.4  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信噪比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（实验结果）</a:t>
            </a:r>
            <a:endParaRPr lang="en-AU" altLang="en-US" sz="1400" dirty="0"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8CFF65-CDFA-4FF2-A54A-3456B4512175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4" name="矩形 3"/>
          <p:cNvSpPr/>
          <p:nvPr/>
        </p:nvSpPr>
        <p:spPr bwMode="auto">
          <a:xfrm>
            <a:off x="323528" y="2262638"/>
            <a:ext cx="1080120" cy="2120172"/>
          </a:xfrm>
          <a:prstGeom prst="rect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复合材料无损检测技术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1547664" y="1934538"/>
            <a:ext cx="1489251" cy="864096"/>
          </a:xfrm>
          <a:prstGeom prst="rect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</a:t>
            </a:r>
            <a:r>
              <a:rPr kumimoji="0" lang="zh-CN" altLang="en-US" sz="26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动检测技术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1547664" y="3931946"/>
            <a:ext cx="1489251" cy="864096"/>
          </a:xfrm>
          <a:prstGeom prst="rect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</a:t>
            </a:r>
            <a:r>
              <a:rPr kumimoji="0" lang="zh-CN" altLang="en-US" sz="26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动检测技术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3524015" y="1480290"/>
            <a:ext cx="1636823" cy="936104"/>
          </a:xfrm>
          <a:prstGeom prst="rect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6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简单复合材料结构</a:t>
            </a:r>
            <a:endParaRPr kumimoji="0" lang="zh-CN" altLang="en-US" sz="26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524015" y="4394330"/>
            <a:ext cx="1636823" cy="924584"/>
          </a:xfrm>
          <a:prstGeom prst="rect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6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复杂复合材料结构</a:t>
            </a:r>
            <a:endParaRPr kumimoji="0" lang="zh-CN" altLang="en-US" sz="26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658631" y="2294578"/>
            <a:ext cx="397483" cy="2520280"/>
          </a:xfrm>
          <a:prstGeom prst="rect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6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判断损伤存在</a:t>
            </a:r>
            <a:endParaRPr kumimoji="0" lang="zh-CN" altLang="en-US" sz="26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34757" y="2294578"/>
            <a:ext cx="397483" cy="2520280"/>
          </a:xfrm>
          <a:prstGeom prst="rect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6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检测损伤位置</a:t>
            </a:r>
            <a:endParaRPr kumimoji="0" lang="zh-CN" altLang="en-US" sz="26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7009928" y="2294578"/>
            <a:ext cx="397483" cy="2520280"/>
          </a:xfrm>
          <a:prstGeom prst="rect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诊断损伤类型</a:t>
            </a:r>
          </a:p>
        </p:txBody>
      </p:sp>
      <p:sp>
        <p:nvSpPr>
          <p:cNvPr id="34" name="矩形 33"/>
          <p:cNvSpPr/>
          <p:nvPr/>
        </p:nvSpPr>
        <p:spPr bwMode="auto">
          <a:xfrm>
            <a:off x="7668344" y="2289052"/>
            <a:ext cx="397483" cy="2520280"/>
          </a:xfrm>
          <a:prstGeom prst="rect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评估损伤程度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8316416" y="2286212"/>
            <a:ext cx="397483" cy="2520280"/>
          </a:xfrm>
          <a:prstGeom prst="rect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预测剩余寿命</a:t>
            </a:r>
          </a:p>
        </p:txBody>
      </p:sp>
      <p:cxnSp>
        <p:nvCxnSpPr>
          <p:cNvPr id="7" name="肘形连接符 6"/>
          <p:cNvCxnSpPr>
            <a:stCxn id="4" idx="3"/>
            <a:endCxn id="22" idx="1"/>
          </p:cNvCxnSpPr>
          <p:nvPr/>
        </p:nvCxnSpPr>
        <p:spPr bwMode="auto">
          <a:xfrm flipV="1">
            <a:off x="1403648" y="2366586"/>
            <a:ext cx="144016" cy="956138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肘形连接符 8"/>
          <p:cNvCxnSpPr>
            <a:stCxn id="4" idx="3"/>
            <a:endCxn id="24" idx="1"/>
          </p:cNvCxnSpPr>
          <p:nvPr/>
        </p:nvCxnSpPr>
        <p:spPr bwMode="auto">
          <a:xfrm>
            <a:off x="1403648" y="3322724"/>
            <a:ext cx="144016" cy="104127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肘形连接符 18"/>
          <p:cNvCxnSpPr>
            <a:stCxn id="22" idx="3"/>
            <a:endCxn id="24" idx="3"/>
          </p:cNvCxnSpPr>
          <p:nvPr/>
        </p:nvCxnSpPr>
        <p:spPr bwMode="auto">
          <a:xfrm>
            <a:off x="3036915" y="2366586"/>
            <a:ext cx="12700" cy="1997408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肘形连接符 40"/>
          <p:cNvCxnSpPr>
            <a:stCxn id="25" idx="3"/>
            <a:endCxn id="27" idx="1"/>
          </p:cNvCxnSpPr>
          <p:nvPr/>
        </p:nvCxnSpPr>
        <p:spPr bwMode="auto">
          <a:xfrm>
            <a:off x="5160838" y="1948342"/>
            <a:ext cx="497793" cy="160637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肘形连接符 42"/>
          <p:cNvCxnSpPr>
            <a:stCxn id="26" idx="3"/>
            <a:endCxn id="27" idx="1"/>
          </p:cNvCxnSpPr>
          <p:nvPr/>
        </p:nvCxnSpPr>
        <p:spPr bwMode="auto">
          <a:xfrm flipV="1">
            <a:off x="5160838" y="3554718"/>
            <a:ext cx="497793" cy="1301904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肘形连接符 62"/>
          <p:cNvCxnSpPr>
            <a:stCxn id="25" idx="1"/>
          </p:cNvCxnSpPr>
          <p:nvPr/>
        </p:nvCxnSpPr>
        <p:spPr bwMode="auto">
          <a:xfrm rot="10800000" flipV="1">
            <a:off x="3445179" y="1948342"/>
            <a:ext cx="78836" cy="142635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47" name="直接连接符 6146"/>
          <p:cNvCxnSpPr/>
          <p:nvPr/>
        </p:nvCxnSpPr>
        <p:spPr bwMode="auto">
          <a:xfrm flipH="1">
            <a:off x="3250550" y="3377090"/>
            <a:ext cx="1946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64" name="肘形连接符 6163"/>
          <p:cNvCxnSpPr>
            <a:endCxn id="26" idx="1"/>
          </p:cNvCxnSpPr>
          <p:nvPr/>
        </p:nvCxnSpPr>
        <p:spPr bwMode="auto">
          <a:xfrm rot="16200000" flipH="1">
            <a:off x="2743635" y="4076241"/>
            <a:ext cx="1481923" cy="7883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65" name="下箭头 6164"/>
          <p:cNvSpPr/>
          <p:nvPr/>
        </p:nvSpPr>
        <p:spPr bwMode="auto">
          <a:xfrm>
            <a:off x="3963418" y="2516805"/>
            <a:ext cx="715282" cy="180226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横向发展</a:t>
            </a:r>
          </a:p>
        </p:txBody>
      </p:sp>
      <p:sp>
        <p:nvSpPr>
          <p:cNvPr id="6167" name="右箭头 6166"/>
          <p:cNvSpPr/>
          <p:nvPr/>
        </p:nvSpPr>
        <p:spPr bwMode="auto">
          <a:xfrm>
            <a:off x="5773680" y="1480290"/>
            <a:ext cx="2830768" cy="7422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纵向发展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cxnSp>
        <p:nvCxnSpPr>
          <p:cNvPr id="6171" name="直接连接符 6170"/>
          <p:cNvCxnSpPr>
            <a:stCxn id="27" idx="3"/>
            <a:endCxn id="32" idx="1"/>
          </p:cNvCxnSpPr>
          <p:nvPr/>
        </p:nvCxnSpPr>
        <p:spPr bwMode="auto">
          <a:xfrm>
            <a:off x="6056114" y="3554718"/>
            <a:ext cx="2786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73" name="直接连接符 6172"/>
          <p:cNvCxnSpPr>
            <a:stCxn id="32" idx="3"/>
            <a:endCxn id="33" idx="1"/>
          </p:cNvCxnSpPr>
          <p:nvPr/>
        </p:nvCxnSpPr>
        <p:spPr bwMode="auto">
          <a:xfrm>
            <a:off x="6732240" y="3554718"/>
            <a:ext cx="2776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75" name="直接连接符 6174"/>
          <p:cNvCxnSpPr>
            <a:stCxn id="33" idx="3"/>
            <a:endCxn id="34" idx="1"/>
          </p:cNvCxnSpPr>
          <p:nvPr/>
        </p:nvCxnSpPr>
        <p:spPr bwMode="auto">
          <a:xfrm flipV="1">
            <a:off x="7407411" y="3549192"/>
            <a:ext cx="260933" cy="55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77" name="直接连接符 6176"/>
          <p:cNvCxnSpPr>
            <a:stCxn id="34" idx="3"/>
            <a:endCxn id="35" idx="1"/>
          </p:cNvCxnSpPr>
          <p:nvPr/>
        </p:nvCxnSpPr>
        <p:spPr bwMode="auto">
          <a:xfrm flipV="1">
            <a:off x="8065827" y="3546352"/>
            <a:ext cx="250589" cy="28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圆角矩形 100"/>
          <p:cNvSpPr/>
          <p:nvPr/>
        </p:nvSpPr>
        <p:spPr bwMode="auto">
          <a:xfrm>
            <a:off x="683568" y="4886866"/>
            <a:ext cx="1461925" cy="377746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导波检测</a:t>
            </a:r>
          </a:p>
        </p:txBody>
      </p:sp>
      <p:sp>
        <p:nvSpPr>
          <p:cNvPr id="103" name="圆角矩形 102"/>
          <p:cNvSpPr/>
          <p:nvPr/>
        </p:nvSpPr>
        <p:spPr bwMode="auto">
          <a:xfrm>
            <a:off x="684981" y="5386341"/>
            <a:ext cx="1461925" cy="377746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红外成像</a:t>
            </a:r>
          </a:p>
        </p:txBody>
      </p:sp>
      <p:sp>
        <p:nvSpPr>
          <p:cNvPr id="104" name="圆角矩形 103"/>
          <p:cNvSpPr/>
          <p:nvPr/>
        </p:nvSpPr>
        <p:spPr bwMode="auto">
          <a:xfrm>
            <a:off x="683568" y="5902095"/>
            <a:ext cx="1461925" cy="377746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振动检测</a:t>
            </a:r>
          </a:p>
        </p:txBody>
      </p:sp>
      <p:cxnSp>
        <p:nvCxnSpPr>
          <p:cNvPr id="6184" name="肘形连接符 6183"/>
          <p:cNvCxnSpPr>
            <a:stCxn id="104" idx="3"/>
            <a:endCxn id="24" idx="2"/>
          </p:cNvCxnSpPr>
          <p:nvPr/>
        </p:nvCxnSpPr>
        <p:spPr bwMode="auto">
          <a:xfrm flipV="1">
            <a:off x="2145493" y="4796042"/>
            <a:ext cx="146797" cy="129492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86" name="肘形连接符 6185"/>
          <p:cNvCxnSpPr>
            <a:stCxn id="103" idx="3"/>
            <a:endCxn id="24" idx="2"/>
          </p:cNvCxnSpPr>
          <p:nvPr/>
        </p:nvCxnSpPr>
        <p:spPr bwMode="auto">
          <a:xfrm flipV="1">
            <a:off x="2146906" y="4796042"/>
            <a:ext cx="145384" cy="77917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88" name="肘形连接符 6187"/>
          <p:cNvCxnSpPr>
            <a:stCxn id="101" idx="3"/>
            <a:endCxn id="24" idx="2"/>
          </p:cNvCxnSpPr>
          <p:nvPr/>
        </p:nvCxnSpPr>
        <p:spPr bwMode="auto">
          <a:xfrm flipV="1">
            <a:off x="2145493" y="4796042"/>
            <a:ext cx="146797" cy="27969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圆角矩形 112"/>
          <p:cNvSpPr/>
          <p:nvPr/>
        </p:nvSpPr>
        <p:spPr bwMode="auto">
          <a:xfrm>
            <a:off x="683568" y="1412776"/>
            <a:ext cx="1461925" cy="377746"/>
          </a:xfrm>
          <a:prstGeom prst="round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声发射</a:t>
            </a:r>
          </a:p>
        </p:txBody>
      </p:sp>
      <p:cxnSp>
        <p:nvCxnSpPr>
          <p:cNvPr id="6190" name="肘形连接符 6189"/>
          <p:cNvCxnSpPr>
            <a:stCxn id="113" idx="3"/>
            <a:endCxn id="22" idx="0"/>
          </p:cNvCxnSpPr>
          <p:nvPr/>
        </p:nvCxnSpPr>
        <p:spPr bwMode="auto">
          <a:xfrm>
            <a:off x="2145493" y="1601649"/>
            <a:ext cx="146797" cy="33288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圆角矩形 35"/>
          <p:cNvSpPr/>
          <p:nvPr/>
        </p:nvSpPr>
        <p:spPr bwMode="auto">
          <a:xfrm>
            <a:off x="683568" y="4869160"/>
            <a:ext cx="1461925" cy="377746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导波检测</a:t>
            </a:r>
          </a:p>
        </p:txBody>
      </p:sp>
      <p:sp>
        <p:nvSpPr>
          <p:cNvPr id="37" name="圆角矩形 36"/>
          <p:cNvSpPr/>
          <p:nvPr/>
        </p:nvSpPr>
        <p:spPr bwMode="auto">
          <a:xfrm>
            <a:off x="684981" y="5368635"/>
            <a:ext cx="1461925" cy="377746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红外成像</a:t>
            </a:r>
          </a:p>
        </p:txBody>
      </p:sp>
      <p:sp>
        <p:nvSpPr>
          <p:cNvPr id="38" name="圆角矩形 37"/>
          <p:cNvSpPr/>
          <p:nvPr/>
        </p:nvSpPr>
        <p:spPr bwMode="auto">
          <a:xfrm>
            <a:off x="683568" y="5884389"/>
            <a:ext cx="1461925" cy="377746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振动检测</a:t>
            </a:r>
          </a:p>
        </p:txBody>
      </p:sp>
      <p:sp>
        <p:nvSpPr>
          <p:cNvPr id="40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476672"/>
            <a:ext cx="2700337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绪论 </a:t>
            </a: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(iii)</a:t>
            </a:r>
          </a:p>
        </p:txBody>
      </p:sp>
      <p:sp>
        <p:nvSpPr>
          <p:cNvPr id="39" name="圆角矩形 38"/>
          <p:cNvSpPr/>
          <p:nvPr/>
        </p:nvSpPr>
        <p:spPr bwMode="auto">
          <a:xfrm>
            <a:off x="2417105" y="5392401"/>
            <a:ext cx="1362807" cy="377746"/>
          </a:xfrm>
          <a:prstGeom prst="round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射线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ea typeface="黑体" panose="02010609060101010101" pitchFamily="49" charset="-122"/>
            </a:endParaRPr>
          </a:p>
        </p:txBody>
      </p:sp>
      <p:cxnSp>
        <p:nvCxnSpPr>
          <p:cNvPr id="5" name="肘形连接符 4"/>
          <p:cNvCxnSpPr/>
          <p:nvPr/>
        </p:nvCxnSpPr>
        <p:spPr bwMode="auto">
          <a:xfrm rot="10800000">
            <a:off x="2292769" y="4789982"/>
            <a:ext cx="124815" cy="78523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37380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41210D-CAED-42C6-8152-DF7C8FAB8922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  <p:sp>
        <p:nvSpPr>
          <p:cNvPr id="2662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3" y="619596"/>
            <a:ext cx="822960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4.11.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分析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(v)</a:t>
            </a:r>
            <a:endParaRPr lang="zh-CN" altLang="en-US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2663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68413"/>
            <a:ext cx="76676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820120"/>
              </p:ext>
            </p:extLst>
          </p:nvPr>
        </p:nvGraphicFramePr>
        <p:xfrm>
          <a:off x="709613" y="4356175"/>
          <a:ext cx="7894638" cy="147320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506297"/>
                <a:gridCol w="955252"/>
                <a:gridCol w="712096"/>
                <a:gridCol w="851042"/>
                <a:gridCol w="723148"/>
                <a:gridCol w="985251"/>
                <a:gridCol w="588940"/>
                <a:gridCol w="985251"/>
                <a:gridCol w="587361"/>
              </a:tblGrid>
              <a:tr h="24553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 </a:t>
                      </a:r>
                      <a:endParaRPr lang="en-AU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Defect 1</a:t>
                      </a:r>
                      <a:endParaRPr lang="en-AU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Defect 2</a:t>
                      </a:r>
                      <a:endParaRPr lang="en-AU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Defect 3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Defect 4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Relative error (%)</a:t>
                      </a:r>
                      <a:endParaRPr lang="en-AU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Location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Size 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Location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Size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Location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Size 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Location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Size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</a:tr>
              <a:tr h="49106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Flat-bottom Holes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-2.25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7.69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-1.63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12.82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-7.0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8.33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-7.5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13.89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</a:tr>
              <a:tr h="24553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Impurities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2.13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10.26</a:t>
                      </a:r>
                      <a:endParaRPr lang="en-AU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2.25</a:t>
                      </a:r>
                      <a:endParaRPr lang="en-AU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10.26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-11.5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13.89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-12.0</a:t>
                      </a:r>
                      <a:endParaRPr lang="en-AU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16.67</a:t>
                      </a:r>
                      <a:endParaRPr lang="en-AU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/>
                </a:tc>
              </a:tr>
            </a:tbl>
          </a:graphicData>
        </a:graphic>
      </p:graphicFrame>
      <p:sp>
        <p:nvSpPr>
          <p:cNvPr id="26680" name="Rectangle 9"/>
          <p:cNvSpPr>
            <a:spLocks noChangeArrowheads="1"/>
          </p:cNvSpPr>
          <p:nvPr/>
        </p:nvSpPr>
        <p:spPr bwMode="auto">
          <a:xfrm>
            <a:off x="1115616" y="3644900"/>
            <a:ext cx="72723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图</a:t>
            </a:r>
            <a:r>
              <a:rPr lang="en-US" altLang="zh-CN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4.18 </a:t>
            </a: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含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a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）平底孔和（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b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）夹杂损伤的复合材料层合板表面第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1-2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行的差分热对比曲线</a:t>
            </a:r>
            <a:endParaRPr lang="en-AU" altLang="en-US" sz="1400" b="1" dirty="0">
              <a:latin typeface="宋体" panose="02010600030101010101" pitchFamily="2" charset="-122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26681" name="TextBox 12"/>
          <p:cNvSpPr txBox="1">
            <a:spLocks noChangeArrowheads="1"/>
          </p:cNvSpPr>
          <p:nvPr/>
        </p:nvSpPr>
        <p:spPr bwMode="auto">
          <a:xfrm>
            <a:off x="1198563" y="1268413"/>
            <a:ext cx="2879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 smtClean="0">
                <a:solidFill>
                  <a:srgbClr val="0000FF"/>
                </a:solidFill>
                <a:cs typeface="Arial" charset="0"/>
              </a:rPr>
              <a:t>平底孔</a:t>
            </a:r>
            <a:endParaRPr lang="en-AU" altLang="en-US" sz="1800" b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26682" name="TextBox 13"/>
          <p:cNvSpPr txBox="1">
            <a:spLocks noChangeArrowheads="1"/>
          </p:cNvSpPr>
          <p:nvPr/>
        </p:nvSpPr>
        <p:spPr bwMode="auto">
          <a:xfrm>
            <a:off x="5689600" y="1268413"/>
            <a:ext cx="172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 smtClean="0">
                <a:solidFill>
                  <a:srgbClr val="0000FF"/>
                </a:solidFill>
                <a:cs typeface="Arial" charset="0"/>
              </a:rPr>
              <a:t>夹杂损伤</a:t>
            </a:r>
            <a:endParaRPr lang="en-AU" altLang="en-US" sz="1800" b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656953" y="4077072"/>
            <a:ext cx="48237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cs typeface="Arial" charset="0"/>
              </a:rPr>
              <a:t>表</a:t>
            </a:r>
            <a:r>
              <a:rPr lang="en-US" altLang="zh-CN" sz="1400" dirty="0" smtClean="0">
                <a:cs typeface="Arial" charset="0"/>
              </a:rPr>
              <a:t>4.5  </a:t>
            </a:r>
            <a:r>
              <a:rPr lang="zh-CN" altLang="en-US" sz="1400" dirty="0" smtClean="0">
                <a:cs typeface="Arial" charset="0"/>
              </a:rPr>
              <a:t>损伤</a:t>
            </a:r>
            <a:r>
              <a:rPr lang="zh-CN" altLang="en-US" sz="1400" dirty="0">
                <a:cs typeface="Arial" charset="0"/>
              </a:rPr>
              <a:t>定位和尺寸评估的相对误差</a:t>
            </a:r>
            <a:r>
              <a:rPr lang="zh-CN" altLang="en-US" sz="1400" dirty="0" smtClean="0">
                <a:cs typeface="Arial" charset="0"/>
              </a:rPr>
              <a:t>（实验结果</a:t>
            </a:r>
            <a:r>
              <a:rPr lang="zh-CN" altLang="en-US" sz="1400" dirty="0">
                <a:cs typeface="Arial" charset="0"/>
              </a:rPr>
              <a:t>）</a:t>
            </a:r>
            <a:endParaRPr lang="en-AU" altLang="en-US" sz="1400" dirty="0">
              <a:cs typeface="Arial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29608" y="5949280"/>
            <a:ext cx="627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+mn-lt"/>
              </a:rPr>
              <a:t>Li, B., et al</a:t>
            </a:r>
            <a:r>
              <a:rPr lang="en-US" altLang="zh-CN" sz="1400" dirty="0" smtClean="0">
                <a:latin typeface="+mn-lt"/>
              </a:rPr>
              <a:t>, </a:t>
            </a:r>
            <a:r>
              <a:rPr lang="en-US" altLang="zh-CN" sz="1400" i="1" dirty="0" smtClean="0">
                <a:latin typeface="+mn-lt"/>
              </a:rPr>
              <a:t>Nondestructive testing and evaluation</a:t>
            </a:r>
            <a:r>
              <a:rPr lang="en-US" altLang="zh-CN" sz="1400" i="1" dirty="0">
                <a:latin typeface="+mn-lt"/>
              </a:rPr>
              <a:t>.</a:t>
            </a:r>
            <a:r>
              <a:rPr lang="en-US" altLang="zh-CN" sz="1400" i="1" dirty="0" smtClean="0">
                <a:latin typeface="+mn-lt"/>
              </a:rPr>
              <a:t> </a:t>
            </a:r>
          </a:p>
          <a:p>
            <a:r>
              <a:rPr lang="en-US" altLang="zh-CN" sz="1400" dirty="0" smtClean="0">
                <a:latin typeface="+mn-lt"/>
              </a:rPr>
              <a:t>2015. 30:171-195</a:t>
            </a:r>
            <a:endParaRPr lang="zh-CN" altLang="en-US" sz="1400" dirty="0">
              <a:latin typeface="+mn-lt"/>
            </a:endParaRPr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4067944" y="5949280"/>
            <a:ext cx="33123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/>
          <p:cNvSpPr/>
          <p:nvPr/>
        </p:nvSpPr>
        <p:spPr>
          <a:xfrm rot="20733739">
            <a:off x="2551897" y="4912253"/>
            <a:ext cx="4879871" cy="400050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rgbClr val="0000FF"/>
                </a:solidFill>
              </a:rPr>
              <a:t>位置</a:t>
            </a:r>
            <a:r>
              <a:rPr lang="en-AU" sz="2000" b="1" dirty="0" smtClean="0">
                <a:solidFill>
                  <a:srgbClr val="0000FF"/>
                </a:solidFill>
              </a:rPr>
              <a:t>: </a:t>
            </a:r>
            <a:r>
              <a:rPr lang="en-AU" sz="2000" b="1" dirty="0">
                <a:solidFill>
                  <a:srgbClr val="0000FF"/>
                </a:solidFill>
              </a:rPr>
              <a:t>-12%~2.25%, </a:t>
            </a:r>
            <a:r>
              <a:rPr lang="zh-CN" altLang="en-US" sz="2000" b="1" dirty="0">
                <a:solidFill>
                  <a:srgbClr val="0000FF"/>
                </a:solidFill>
              </a:rPr>
              <a:t>尺寸</a:t>
            </a:r>
            <a:r>
              <a:rPr lang="en-AU" sz="2000" b="1" dirty="0" smtClean="0">
                <a:solidFill>
                  <a:srgbClr val="0000FF"/>
                </a:solidFill>
              </a:rPr>
              <a:t>: </a:t>
            </a:r>
            <a:r>
              <a:rPr lang="en-AU" sz="2000" b="1" dirty="0">
                <a:solidFill>
                  <a:srgbClr val="0000FF"/>
                </a:solidFill>
              </a:rPr>
              <a:t>7.69%~16.67%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88224" y="6237312"/>
            <a:ext cx="2133600" cy="457200"/>
          </a:xfrm>
        </p:spPr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  <p:grpSp>
        <p:nvGrpSpPr>
          <p:cNvPr id="94" name="Group 2"/>
          <p:cNvGrpSpPr>
            <a:grpSpLocks/>
          </p:cNvGrpSpPr>
          <p:nvPr/>
        </p:nvGrpSpPr>
        <p:grpSpPr bwMode="auto">
          <a:xfrm>
            <a:off x="698076" y="1538882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95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2" name="Text Box 11"/>
          <p:cNvSpPr txBox="1">
            <a:spLocks noChangeArrowheads="1"/>
          </p:cNvSpPr>
          <p:nvPr/>
        </p:nvSpPr>
        <p:spPr bwMode="auto">
          <a:xfrm>
            <a:off x="1441092" y="1590472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绪论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03" name="Text Box 12"/>
          <p:cNvSpPr txBox="1">
            <a:spLocks noChangeArrowheads="1"/>
          </p:cNvSpPr>
          <p:nvPr/>
        </p:nvSpPr>
        <p:spPr bwMode="gray">
          <a:xfrm>
            <a:off x="845180" y="1588656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29" name="Line 27"/>
          <p:cNvSpPr>
            <a:spLocks noChangeShapeType="1"/>
          </p:cNvSpPr>
          <p:nvPr/>
        </p:nvSpPr>
        <p:spPr bwMode="auto">
          <a:xfrm>
            <a:off x="1288521" y="2113692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2" name="Group 2"/>
          <p:cNvGrpSpPr>
            <a:grpSpLocks/>
          </p:cNvGrpSpPr>
          <p:nvPr/>
        </p:nvGrpSpPr>
        <p:grpSpPr bwMode="auto">
          <a:xfrm>
            <a:off x="698076" y="227938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13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6" name="Text Box 11"/>
          <p:cNvSpPr txBox="1">
            <a:spLocks noChangeArrowheads="1"/>
          </p:cNvSpPr>
          <p:nvPr/>
        </p:nvSpPr>
        <p:spPr bwMode="auto">
          <a:xfrm>
            <a:off x="1441092" y="233097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波的复合材料层合板损伤定位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18" name="Line 27"/>
          <p:cNvSpPr>
            <a:spLocks noChangeShapeType="1"/>
          </p:cNvSpPr>
          <p:nvPr/>
        </p:nvSpPr>
        <p:spPr bwMode="auto">
          <a:xfrm>
            <a:off x="1288521" y="285419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9" name="Group 2"/>
          <p:cNvGrpSpPr>
            <a:grpSpLocks/>
          </p:cNvGrpSpPr>
          <p:nvPr/>
        </p:nvGrpSpPr>
        <p:grpSpPr bwMode="auto">
          <a:xfrm>
            <a:off x="698076" y="3000714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20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3" name="Text Box 11"/>
          <p:cNvSpPr txBox="1">
            <a:spLocks noChangeArrowheads="1"/>
          </p:cNvSpPr>
          <p:nvPr/>
        </p:nvSpPr>
        <p:spPr bwMode="auto">
          <a:xfrm>
            <a:off x="1441092" y="3052304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的复合材料层合板层裂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评估</a:t>
            </a:r>
          </a:p>
        </p:txBody>
      </p:sp>
      <p:sp>
        <p:nvSpPr>
          <p:cNvPr id="224" name="Text Box 12"/>
          <p:cNvSpPr txBox="1">
            <a:spLocks noChangeArrowheads="1"/>
          </p:cNvSpPr>
          <p:nvPr/>
        </p:nvSpPr>
        <p:spPr bwMode="gray">
          <a:xfrm>
            <a:off x="845180" y="3050488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225" name="Line 27"/>
          <p:cNvSpPr>
            <a:spLocks noChangeShapeType="1"/>
          </p:cNvSpPr>
          <p:nvPr/>
        </p:nvSpPr>
        <p:spPr bwMode="auto">
          <a:xfrm>
            <a:off x="1288521" y="3575524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6" name="Group 2"/>
          <p:cNvGrpSpPr>
            <a:grpSpLocks/>
          </p:cNvGrpSpPr>
          <p:nvPr/>
        </p:nvGrpSpPr>
        <p:grpSpPr bwMode="auto">
          <a:xfrm>
            <a:off x="704764" y="371954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27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0" name="Text Box 11"/>
          <p:cNvSpPr txBox="1">
            <a:spLocks noChangeArrowheads="1"/>
          </p:cNvSpPr>
          <p:nvPr/>
        </p:nvSpPr>
        <p:spPr bwMode="auto">
          <a:xfrm>
            <a:off x="1447780" y="3769876"/>
            <a:ext cx="74447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基于红外成像的复合材料层合板损伤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评估</a:t>
            </a:r>
          </a:p>
        </p:txBody>
      </p:sp>
      <p:sp>
        <p:nvSpPr>
          <p:cNvPr id="231" name="Text Box 12"/>
          <p:cNvSpPr txBox="1">
            <a:spLocks noChangeArrowheads="1"/>
          </p:cNvSpPr>
          <p:nvPr/>
        </p:nvSpPr>
        <p:spPr bwMode="gray">
          <a:xfrm>
            <a:off x="851868" y="376931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32" name="Line 27"/>
          <p:cNvSpPr>
            <a:spLocks noChangeShapeType="1"/>
          </p:cNvSpPr>
          <p:nvPr/>
        </p:nvSpPr>
        <p:spPr bwMode="auto">
          <a:xfrm>
            <a:off x="1295209" y="429435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2"/>
          <p:cNvGrpSpPr>
            <a:grpSpLocks/>
          </p:cNvGrpSpPr>
          <p:nvPr/>
        </p:nvGrpSpPr>
        <p:grpSpPr bwMode="auto">
          <a:xfrm>
            <a:off x="704764" y="4439620"/>
            <a:ext cx="606086" cy="529062"/>
            <a:chOff x="1110" y="2656"/>
            <a:chExt cx="1549" cy="1351"/>
          </a:xfrm>
          <a:solidFill>
            <a:srgbClr val="FF0000"/>
          </a:solidFill>
        </p:grpSpPr>
        <p:sp>
          <p:nvSpPr>
            <p:cNvPr id="234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7" name="Text Box 11"/>
          <p:cNvSpPr txBox="1">
            <a:spLocks noChangeArrowheads="1"/>
          </p:cNvSpPr>
          <p:nvPr/>
        </p:nvSpPr>
        <p:spPr bwMode="auto">
          <a:xfrm>
            <a:off x="1447780" y="449121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zh-CN" altLang="en-US" sz="28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振动</a:t>
            </a:r>
            <a:r>
              <a:rPr lang="zh-CN" altLang="en-US" sz="2800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的复合材料点阵结构损伤</a:t>
            </a:r>
            <a:r>
              <a:rPr lang="zh-CN" altLang="en-US" sz="28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定位</a:t>
            </a:r>
          </a:p>
        </p:txBody>
      </p:sp>
      <p:sp>
        <p:nvSpPr>
          <p:cNvPr id="238" name="Text Box 12"/>
          <p:cNvSpPr txBox="1">
            <a:spLocks noChangeArrowheads="1"/>
          </p:cNvSpPr>
          <p:nvPr/>
        </p:nvSpPr>
        <p:spPr bwMode="gray">
          <a:xfrm>
            <a:off x="851868" y="448939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239" name="Line 27"/>
          <p:cNvSpPr>
            <a:spLocks noChangeShapeType="1"/>
          </p:cNvSpPr>
          <p:nvPr/>
        </p:nvSpPr>
        <p:spPr bwMode="auto">
          <a:xfrm>
            <a:off x="1295209" y="5014430"/>
            <a:ext cx="7065339" cy="0"/>
          </a:xfrm>
          <a:prstGeom prst="line">
            <a:avLst/>
          </a:prstGeom>
          <a:noFill/>
          <a:ln w="6350">
            <a:solidFill>
              <a:srgbClr val="0070C0"/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0" name="Group 2"/>
          <p:cNvGrpSpPr>
            <a:grpSpLocks/>
          </p:cNvGrpSpPr>
          <p:nvPr/>
        </p:nvGrpSpPr>
        <p:grpSpPr bwMode="auto">
          <a:xfrm>
            <a:off x="699938" y="5158446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41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5" name="Text Box 12"/>
          <p:cNvSpPr txBox="1">
            <a:spLocks noChangeArrowheads="1"/>
          </p:cNvSpPr>
          <p:nvPr/>
        </p:nvSpPr>
        <p:spPr bwMode="gray">
          <a:xfrm>
            <a:off x="847042" y="5208220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6</a:t>
            </a:r>
          </a:p>
        </p:txBody>
      </p:sp>
      <p:sp>
        <p:nvSpPr>
          <p:cNvPr id="246" name="Line 27"/>
          <p:cNvSpPr>
            <a:spLocks noChangeShapeType="1"/>
          </p:cNvSpPr>
          <p:nvPr/>
        </p:nvSpPr>
        <p:spPr bwMode="auto">
          <a:xfrm>
            <a:off x="1290383" y="5733256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Text Box 11"/>
          <p:cNvSpPr txBox="1">
            <a:spLocks noChangeArrowheads="1"/>
          </p:cNvSpPr>
          <p:nvPr/>
        </p:nvSpPr>
        <p:spPr bwMode="auto">
          <a:xfrm>
            <a:off x="1447780" y="5210036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总结与展望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gray">
          <a:xfrm>
            <a:off x="845180" y="232915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924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4" y="3933056"/>
            <a:ext cx="111583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4857750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.1.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研究背景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3"/>
          <a:stretch/>
        </p:blipFill>
        <p:spPr bwMode="auto">
          <a:xfrm>
            <a:off x="323528" y="1285875"/>
            <a:ext cx="2564743" cy="185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9" t="1685" r="7319" b="62682"/>
          <a:stretch/>
        </p:blipFill>
        <p:spPr bwMode="auto">
          <a:xfrm>
            <a:off x="3419872" y="2308458"/>
            <a:ext cx="2448272" cy="963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0"/>
          <a:stretch/>
        </p:blipFill>
        <p:spPr bwMode="auto">
          <a:xfrm>
            <a:off x="3203849" y="1196407"/>
            <a:ext cx="2954038" cy="107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3690" r="5036" b="3540"/>
          <a:stretch/>
        </p:blipFill>
        <p:spPr bwMode="auto">
          <a:xfrm>
            <a:off x="6300192" y="1196752"/>
            <a:ext cx="2449013" cy="196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t="10690" r="2562"/>
          <a:stretch/>
        </p:blipFill>
        <p:spPr bwMode="auto">
          <a:xfrm>
            <a:off x="5580112" y="3717032"/>
            <a:ext cx="3168352" cy="139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03" y="3573016"/>
            <a:ext cx="2400501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3"/>
          <p:cNvCxnSpPr>
            <a:cxnSpLocks noChangeShapeType="1"/>
          </p:cNvCxnSpPr>
          <p:nvPr/>
        </p:nvCxnSpPr>
        <p:spPr bwMode="auto">
          <a:xfrm>
            <a:off x="3131840" y="1248660"/>
            <a:ext cx="0" cy="2235991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9"/>
          <p:cNvCxnSpPr>
            <a:cxnSpLocks noChangeShapeType="1"/>
          </p:cNvCxnSpPr>
          <p:nvPr/>
        </p:nvCxnSpPr>
        <p:spPr bwMode="auto">
          <a:xfrm>
            <a:off x="539750" y="3501008"/>
            <a:ext cx="8424863" cy="0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39"/>
          <p:cNvCxnSpPr>
            <a:cxnSpLocks noChangeShapeType="1"/>
          </p:cNvCxnSpPr>
          <p:nvPr/>
        </p:nvCxnSpPr>
        <p:spPr bwMode="auto">
          <a:xfrm>
            <a:off x="3707904" y="3524450"/>
            <a:ext cx="0" cy="2035756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Connector 3"/>
          <p:cNvCxnSpPr>
            <a:cxnSpLocks noChangeShapeType="1"/>
          </p:cNvCxnSpPr>
          <p:nvPr/>
        </p:nvCxnSpPr>
        <p:spPr bwMode="auto">
          <a:xfrm>
            <a:off x="6228184" y="1249005"/>
            <a:ext cx="0" cy="2235991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1115616" y="5661248"/>
            <a:ext cx="7272807" cy="461665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新型、复杂的复合材料结构中损伤检测的研究还很少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14"/>
          <p:cNvSpPr txBox="1">
            <a:spLocks noChangeArrowheads="1"/>
          </p:cNvSpPr>
          <p:nvPr/>
        </p:nvSpPr>
        <p:spPr bwMode="auto">
          <a:xfrm>
            <a:off x="251520" y="3177609"/>
            <a:ext cx="312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b="1" dirty="0" smtClean="0">
                <a:cs typeface="Arial" charset="0"/>
              </a:rPr>
              <a:t>K. Finnegan </a:t>
            </a:r>
            <a:r>
              <a:rPr lang="en-AU" altLang="en-US" sz="1200" b="1" dirty="0">
                <a:cs typeface="Arial" charset="0"/>
              </a:rPr>
              <a:t>et al. </a:t>
            </a:r>
            <a:r>
              <a:rPr lang="en-AU" altLang="en-US" sz="1200" i="1" dirty="0" err="1" smtClean="0">
                <a:cs typeface="Arial" charset="0"/>
              </a:rPr>
              <a:t>Int</a:t>
            </a:r>
            <a:r>
              <a:rPr lang="en-AU" altLang="en-US" sz="1200" i="1" dirty="0" smtClean="0">
                <a:cs typeface="Arial" charset="0"/>
              </a:rPr>
              <a:t> </a:t>
            </a:r>
            <a:r>
              <a:rPr lang="en-AU" altLang="en-US" sz="1200" i="1" dirty="0">
                <a:cs typeface="Arial" charset="0"/>
              </a:rPr>
              <a:t>J Mater Res </a:t>
            </a:r>
            <a:r>
              <a:rPr lang="en-AU" altLang="en-US" sz="1200" i="1" dirty="0" smtClean="0">
                <a:cs typeface="Arial" charset="0"/>
              </a:rPr>
              <a:t>2007</a:t>
            </a:r>
            <a:endParaRPr lang="en-AU" altLang="en-US" sz="1200" dirty="0">
              <a:cs typeface="Arial" charset="0"/>
            </a:endParaRPr>
          </a:p>
        </p:txBody>
      </p:sp>
      <p:sp>
        <p:nvSpPr>
          <p:cNvPr id="24" name="TextBox 14"/>
          <p:cNvSpPr txBox="1">
            <a:spLocks noChangeArrowheads="1"/>
          </p:cNvSpPr>
          <p:nvPr/>
        </p:nvSpPr>
        <p:spPr bwMode="auto">
          <a:xfrm>
            <a:off x="3347864" y="3216408"/>
            <a:ext cx="312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b="1" dirty="0" smtClean="0">
                <a:cs typeface="Arial" charset="0"/>
              </a:rPr>
              <a:t>J. </a:t>
            </a:r>
            <a:r>
              <a:rPr lang="en-AU" altLang="en-US" sz="1200" b="1" dirty="0" err="1" smtClean="0">
                <a:cs typeface="Arial" charset="0"/>
              </a:rPr>
              <a:t>Xiong</a:t>
            </a:r>
            <a:r>
              <a:rPr lang="en-AU" altLang="en-US" sz="1200" b="1" dirty="0" smtClean="0">
                <a:cs typeface="Arial" charset="0"/>
              </a:rPr>
              <a:t> </a:t>
            </a:r>
            <a:r>
              <a:rPr lang="en-AU" altLang="en-US" sz="1200" b="1" dirty="0">
                <a:cs typeface="Arial" charset="0"/>
              </a:rPr>
              <a:t>et al. </a:t>
            </a:r>
            <a:r>
              <a:rPr lang="en-AU" altLang="en-US" sz="1200" i="1" dirty="0">
                <a:cs typeface="Arial" charset="0"/>
              </a:rPr>
              <a:t>Compos </a:t>
            </a:r>
            <a:r>
              <a:rPr lang="en-AU" altLang="en-US" sz="1200" i="1" dirty="0" err="1">
                <a:cs typeface="Arial" charset="0"/>
              </a:rPr>
              <a:t>Struct</a:t>
            </a:r>
            <a:r>
              <a:rPr lang="en-AU" altLang="en-US" sz="1200" i="1" dirty="0">
                <a:cs typeface="Arial" charset="0"/>
              </a:rPr>
              <a:t> </a:t>
            </a:r>
            <a:r>
              <a:rPr lang="en-AU" altLang="en-US" sz="1200" i="1" dirty="0" smtClean="0">
                <a:cs typeface="Arial" charset="0"/>
              </a:rPr>
              <a:t>2012</a:t>
            </a:r>
            <a:endParaRPr lang="en-AU" altLang="en-US" sz="1200" dirty="0">
              <a:cs typeface="Arial" charset="0"/>
            </a:endParaRPr>
          </a:p>
        </p:txBody>
      </p:sp>
      <p:sp>
        <p:nvSpPr>
          <p:cNvPr id="25" name="TextBox 14"/>
          <p:cNvSpPr txBox="1">
            <a:spLocks noChangeArrowheads="1"/>
          </p:cNvSpPr>
          <p:nvPr/>
        </p:nvSpPr>
        <p:spPr bwMode="auto">
          <a:xfrm>
            <a:off x="6203378" y="3111351"/>
            <a:ext cx="28331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b="1" dirty="0" smtClean="0">
                <a:cs typeface="Arial" charset="0"/>
              </a:rPr>
              <a:t>J. </a:t>
            </a:r>
            <a:r>
              <a:rPr lang="en-AU" altLang="en-US" sz="1200" b="1" dirty="0" err="1" smtClean="0">
                <a:cs typeface="Arial" charset="0"/>
              </a:rPr>
              <a:t>Xiong</a:t>
            </a:r>
            <a:r>
              <a:rPr lang="en-AU" altLang="en-US" sz="1200" b="1" dirty="0" smtClean="0">
                <a:cs typeface="Arial" charset="0"/>
              </a:rPr>
              <a:t> </a:t>
            </a:r>
            <a:r>
              <a:rPr lang="en-AU" altLang="en-US" sz="1200" b="1" dirty="0">
                <a:cs typeface="Arial" charset="0"/>
              </a:rPr>
              <a:t>et al. </a:t>
            </a:r>
            <a:r>
              <a:rPr lang="en-AU" altLang="en-US" sz="1200" i="1" dirty="0">
                <a:cs typeface="Arial" charset="0"/>
              </a:rPr>
              <a:t>Compos Part A-</a:t>
            </a:r>
            <a:r>
              <a:rPr lang="en-AU" altLang="en-US" sz="1200" i="1" dirty="0" err="1">
                <a:cs typeface="Arial" charset="0"/>
              </a:rPr>
              <a:t>Appl</a:t>
            </a:r>
            <a:r>
              <a:rPr lang="en-AU" altLang="en-US" sz="1200" i="1" dirty="0">
                <a:cs typeface="Arial" charset="0"/>
              </a:rPr>
              <a:t> </a:t>
            </a:r>
            <a:r>
              <a:rPr lang="en-AU" altLang="en-US" sz="1200" i="1" dirty="0" smtClean="0">
                <a:cs typeface="Arial" charset="0"/>
              </a:rPr>
              <a:t>S 2014</a:t>
            </a:r>
            <a:endParaRPr lang="en-AU" altLang="en-US" sz="1200" dirty="0">
              <a:cs typeface="Arial" charset="0"/>
            </a:endParaRPr>
          </a:p>
        </p:txBody>
      </p:sp>
      <p:sp>
        <p:nvSpPr>
          <p:cNvPr id="26" name="TextBox 14"/>
          <p:cNvSpPr txBox="1">
            <a:spLocks noChangeArrowheads="1"/>
          </p:cNvSpPr>
          <p:nvPr/>
        </p:nvSpPr>
        <p:spPr bwMode="auto">
          <a:xfrm>
            <a:off x="467544" y="5296126"/>
            <a:ext cx="35645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b="1" dirty="0" err="1" smtClean="0">
                <a:cs typeface="Arial" charset="0"/>
              </a:rPr>
              <a:t>JC.D</a:t>
            </a:r>
            <a:r>
              <a:rPr lang="en-AU" altLang="en-US" sz="1200" b="1" dirty="0" smtClean="0">
                <a:cs typeface="Arial" charset="0"/>
              </a:rPr>
              <a:t> Cui et </a:t>
            </a:r>
            <a:r>
              <a:rPr lang="en-AU" altLang="en-US" sz="1200" b="1" dirty="0">
                <a:cs typeface="Arial" charset="0"/>
              </a:rPr>
              <a:t>al. </a:t>
            </a:r>
            <a:r>
              <a:rPr lang="en-AU" altLang="en-US" sz="1200" i="1" dirty="0" err="1" smtClean="0">
                <a:cs typeface="Arial" charset="0"/>
              </a:rPr>
              <a:t>Int</a:t>
            </a:r>
            <a:r>
              <a:rPr lang="en-AU" altLang="en-US" sz="1200" i="1" dirty="0" smtClean="0">
                <a:cs typeface="Arial" charset="0"/>
              </a:rPr>
              <a:t> J Impact </a:t>
            </a:r>
            <a:r>
              <a:rPr lang="en-AU" altLang="en-US" sz="1200" i="1" dirty="0" err="1" smtClean="0">
                <a:cs typeface="Arial" charset="0"/>
              </a:rPr>
              <a:t>Eng</a:t>
            </a:r>
            <a:r>
              <a:rPr lang="en-AU" altLang="en-US" sz="1200" i="1" dirty="0" smtClean="0">
                <a:cs typeface="Arial" charset="0"/>
              </a:rPr>
              <a:t> 2012</a:t>
            </a:r>
            <a:endParaRPr lang="en-AU" altLang="en-US" sz="1200" dirty="0">
              <a:cs typeface="Arial" charset="0"/>
            </a:endParaRPr>
          </a:p>
        </p:txBody>
      </p:sp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5345573" y="5296126"/>
            <a:ext cx="36909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 b="1" dirty="0" smtClean="0">
                <a:cs typeface="Arial" charset="0"/>
              </a:rPr>
              <a:t>DL Zhang et </a:t>
            </a:r>
            <a:r>
              <a:rPr lang="en-AU" altLang="en-US" sz="1200" b="1" dirty="0">
                <a:cs typeface="Arial" charset="0"/>
              </a:rPr>
              <a:t>al. </a:t>
            </a:r>
            <a:r>
              <a:rPr lang="en-AU" altLang="en-US" sz="1200" i="1" dirty="0" err="1">
                <a:cs typeface="Arial" charset="0"/>
              </a:rPr>
              <a:t>Int</a:t>
            </a:r>
            <a:r>
              <a:rPr lang="en-AU" altLang="en-US" sz="1200" i="1" dirty="0">
                <a:cs typeface="Arial" charset="0"/>
              </a:rPr>
              <a:t> J </a:t>
            </a:r>
            <a:r>
              <a:rPr lang="en-AU" altLang="en-US" sz="1200" i="1" dirty="0" err="1">
                <a:cs typeface="Arial" charset="0"/>
              </a:rPr>
              <a:t>Appl</a:t>
            </a:r>
            <a:r>
              <a:rPr lang="en-AU" altLang="en-US" sz="1200" i="1" dirty="0">
                <a:cs typeface="Arial" charset="0"/>
              </a:rPr>
              <a:t> </a:t>
            </a:r>
            <a:r>
              <a:rPr lang="en-AU" altLang="en-US" sz="1200" i="1" dirty="0" err="1">
                <a:cs typeface="Arial" charset="0"/>
              </a:rPr>
              <a:t>Electromagn</a:t>
            </a:r>
            <a:r>
              <a:rPr lang="en-AU" altLang="en-US" sz="1200" i="1" dirty="0">
                <a:cs typeface="Arial" charset="0"/>
              </a:rPr>
              <a:t> </a:t>
            </a:r>
            <a:r>
              <a:rPr lang="en-AU" altLang="en-US" sz="1200" i="1" dirty="0" err="1">
                <a:cs typeface="Arial" charset="0"/>
              </a:rPr>
              <a:t>Mech</a:t>
            </a:r>
            <a:r>
              <a:rPr lang="en-AU" altLang="en-US" sz="1200" i="1" dirty="0">
                <a:cs typeface="Arial" charset="0"/>
              </a:rPr>
              <a:t> </a:t>
            </a:r>
            <a:r>
              <a:rPr lang="en-AU" altLang="en-US" sz="1200" i="1" dirty="0" smtClean="0">
                <a:cs typeface="Arial" charset="0"/>
              </a:rPr>
              <a:t>2010</a:t>
            </a:r>
            <a:endParaRPr lang="en-AU" altLang="en-US" sz="1200" dirty="0">
              <a:cs typeface="Arial" charset="0"/>
            </a:endParaRPr>
          </a:p>
        </p:txBody>
      </p:sp>
      <p:pic>
        <p:nvPicPr>
          <p:cNvPr id="75778" name="Picture 2" descr="C:\Users\Bing\Desktop\53b23b2aN366ee4dc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12767" r="10792"/>
          <a:stretch/>
        </p:blipFill>
        <p:spPr bwMode="auto">
          <a:xfrm>
            <a:off x="3756113" y="3548218"/>
            <a:ext cx="1607975" cy="175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3948313" y="5296126"/>
            <a:ext cx="1415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b="1" dirty="0" smtClean="0">
                <a:cs typeface="Arial" charset="0"/>
              </a:rPr>
              <a:t>方岱宁等</a:t>
            </a:r>
            <a:r>
              <a:rPr lang="en-US" altLang="zh-CN" sz="1200" b="1" dirty="0" smtClean="0">
                <a:cs typeface="Arial" charset="0"/>
              </a:rPr>
              <a:t>.</a:t>
            </a:r>
            <a:r>
              <a:rPr lang="en-US" altLang="zh-CN" sz="1200" i="1" dirty="0" smtClean="0">
                <a:cs typeface="Arial" charset="0"/>
              </a:rPr>
              <a:t>2009</a:t>
            </a:r>
            <a:endParaRPr lang="en-AU" altLang="en-US" sz="1200" i="1" dirty="0">
              <a:cs typeface="Arial" charset="0"/>
            </a:endParaRPr>
          </a:p>
        </p:txBody>
      </p:sp>
      <p:cxnSp>
        <p:nvCxnSpPr>
          <p:cNvPr id="29" name="Straight Connector 39"/>
          <p:cNvCxnSpPr>
            <a:cxnSpLocks noChangeShapeType="1"/>
          </p:cNvCxnSpPr>
          <p:nvPr/>
        </p:nvCxnSpPr>
        <p:spPr bwMode="auto">
          <a:xfrm>
            <a:off x="5364088" y="3501008"/>
            <a:ext cx="0" cy="2035756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771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" descr="E:\work\已写论文\composite lattice structures\Figure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677" y="1201814"/>
            <a:ext cx="3057675" cy="20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6387654"/>
            <a:ext cx="2133600" cy="457200"/>
          </a:xfrm>
        </p:spPr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80528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180528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5510956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.2. </a:t>
            </a:r>
            <a:r>
              <a:rPr lang="en-US" altLang="zh-CN" sz="2200" dirty="0" err="1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GSM-TEO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检测方法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0" name="Picture 3" descr="E:\work\已写论文\composite lattice structures\Figure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207" y="1327596"/>
            <a:ext cx="5966281" cy="19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1032" y="364502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均布载荷表面曲率</a:t>
            </a:r>
            <a:endParaRPr lang="en-AU" b="1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107504" y="3573016"/>
            <a:ext cx="2985667" cy="3096344"/>
          </a:xfrm>
          <a:prstGeom prst="roundRect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noFill/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Rectangle 50"/>
          <p:cNvSpPr>
            <a:spLocks noChangeArrowheads="1"/>
          </p:cNvSpPr>
          <p:nvPr/>
        </p:nvSpPr>
        <p:spPr bwMode="auto">
          <a:xfrm>
            <a:off x="-180528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038862"/>
              </p:ext>
            </p:extLst>
          </p:nvPr>
        </p:nvGraphicFramePr>
        <p:xfrm>
          <a:off x="136078" y="4005064"/>
          <a:ext cx="8524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3" name="Equation" r:id="rId6" imgW="863280" imgH="457200" progId="Equation.DSMT4">
                  <p:embed/>
                </p:oleObj>
              </mc:Choice>
              <mc:Fallback>
                <p:oleObj name="Equation" r:id="rId6" imgW="863280" imgH="4572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78" y="4005064"/>
                        <a:ext cx="85248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52"/>
          <p:cNvSpPr>
            <a:spLocks noChangeArrowheads="1"/>
          </p:cNvSpPr>
          <p:nvPr/>
        </p:nvSpPr>
        <p:spPr bwMode="auto">
          <a:xfrm>
            <a:off x="-180528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0886"/>
              </p:ext>
            </p:extLst>
          </p:nvPr>
        </p:nvGraphicFramePr>
        <p:xfrm>
          <a:off x="1287016" y="4005064"/>
          <a:ext cx="13573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4" name="Equation" r:id="rId8" imgW="1346040" imgH="457200" progId="Equation.DSMT4">
                  <p:embed/>
                </p:oleObj>
              </mc:Choice>
              <mc:Fallback>
                <p:oleObj name="Equation" r:id="rId8" imgW="1346040" imgH="45720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016" y="4005064"/>
                        <a:ext cx="135731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54"/>
          <p:cNvSpPr>
            <a:spLocks noChangeArrowheads="1"/>
          </p:cNvSpPr>
          <p:nvPr/>
        </p:nvSpPr>
        <p:spPr bwMode="auto">
          <a:xfrm>
            <a:off x="-180528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992867"/>
              </p:ext>
            </p:extLst>
          </p:nvPr>
        </p:nvGraphicFramePr>
        <p:xfrm>
          <a:off x="107503" y="4508475"/>
          <a:ext cx="121761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5" name="Equation" r:id="rId10" imgW="1231560" imgH="444240" progId="Equation.DSMT4">
                  <p:embed/>
                </p:oleObj>
              </mc:Choice>
              <mc:Fallback>
                <p:oleObj name="Equation" r:id="rId10" imgW="1231560" imgH="44424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3" y="4508475"/>
                        <a:ext cx="1217613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56"/>
          <p:cNvSpPr>
            <a:spLocks noChangeArrowheads="1"/>
          </p:cNvSpPr>
          <p:nvPr/>
        </p:nvSpPr>
        <p:spPr bwMode="auto">
          <a:xfrm>
            <a:off x="-180528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310059"/>
              </p:ext>
            </p:extLst>
          </p:nvPr>
        </p:nvGraphicFramePr>
        <p:xfrm>
          <a:off x="128141" y="4868664"/>
          <a:ext cx="2133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6" name="Equation" r:id="rId12" imgW="2120760" imgH="520560" progId="Equation.DSMT4">
                  <p:embed/>
                </p:oleObj>
              </mc:Choice>
              <mc:Fallback>
                <p:oleObj name="Equation" r:id="rId12" imgW="2120760" imgH="520560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41" y="4868664"/>
                        <a:ext cx="21336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58"/>
          <p:cNvSpPr>
            <a:spLocks noChangeArrowheads="1"/>
          </p:cNvSpPr>
          <p:nvPr/>
        </p:nvSpPr>
        <p:spPr bwMode="auto">
          <a:xfrm>
            <a:off x="-180528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500433"/>
              </p:ext>
            </p:extLst>
          </p:nvPr>
        </p:nvGraphicFramePr>
        <p:xfrm>
          <a:off x="121371" y="5420245"/>
          <a:ext cx="29718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7" name="Equation" r:id="rId14" imgW="2971800" imgH="965200" progId="Equation.DSMT4">
                  <p:embed/>
                </p:oleObj>
              </mc:Choice>
              <mc:Fallback>
                <p:oleObj name="Equation" r:id="rId14" imgW="2971800" imgH="96520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71" y="5420245"/>
                        <a:ext cx="2971800" cy="960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ounded Rectangle 22"/>
          <p:cNvSpPr/>
          <p:nvPr/>
        </p:nvSpPr>
        <p:spPr bwMode="auto">
          <a:xfrm>
            <a:off x="3221518" y="3573016"/>
            <a:ext cx="2933354" cy="3096344"/>
          </a:xfrm>
          <a:prstGeom prst="roundRect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noFill/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Rectangle 60"/>
          <p:cNvSpPr>
            <a:spLocks noChangeArrowheads="1"/>
          </p:cNvSpPr>
          <p:nvPr/>
        </p:nvSpPr>
        <p:spPr bwMode="auto">
          <a:xfrm>
            <a:off x="-180528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894530"/>
              </p:ext>
            </p:extLst>
          </p:nvPr>
        </p:nvGraphicFramePr>
        <p:xfrm>
          <a:off x="3275856" y="4128083"/>
          <a:ext cx="2422475" cy="643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8" name="Equation" r:id="rId16" imgW="1841400" imgH="482400" progId="Equation.DSMT4">
                  <p:embed/>
                </p:oleObj>
              </mc:Choice>
              <mc:Fallback>
                <p:oleObj name="Equation" r:id="rId16" imgW="1841400" imgH="482400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128083"/>
                        <a:ext cx="2422475" cy="6432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68"/>
          <p:cNvSpPr>
            <a:spLocks noChangeArrowheads="1"/>
          </p:cNvSpPr>
          <p:nvPr/>
        </p:nvSpPr>
        <p:spPr bwMode="auto">
          <a:xfrm>
            <a:off x="-180528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350718"/>
              </p:ext>
            </p:extLst>
          </p:nvPr>
        </p:nvGraphicFramePr>
        <p:xfrm>
          <a:off x="3213347" y="5029745"/>
          <a:ext cx="2941525" cy="603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9" name="Equation" r:id="rId18" imgW="4673600" imgH="762000" progId="Equation.DSMT4">
                  <p:embed/>
                </p:oleObj>
              </mc:Choice>
              <mc:Fallback>
                <p:oleObj name="Equation" r:id="rId18" imgW="4673600" imgH="76200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347" y="5029745"/>
                        <a:ext cx="2941525" cy="6035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635896" y="364502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间隔平滑法（</a:t>
            </a:r>
            <a:r>
              <a:rPr lang="en-US" altLang="zh-CN" b="1" dirty="0" err="1" smtClean="0"/>
              <a:t>GSM</a:t>
            </a:r>
            <a:r>
              <a:rPr lang="zh-CN" altLang="en-US" b="1" dirty="0" smtClean="0"/>
              <a:t>）</a:t>
            </a:r>
            <a:endParaRPr lang="en-AU" b="1" dirty="0"/>
          </a:p>
        </p:txBody>
      </p:sp>
      <p:sp>
        <p:nvSpPr>
          <p:cNvPr id="29" name="Rounded Rectangle 28"/>
          <p:cNvSpPr/>
          <p:nvPr/>
        </p:nvSpPr>
        <p:spPr bwMode="auto">
          <a:xfrm>
            <a:off x="6300192" y="3573016"/>
            <a:ext cx="1470190" cy="3096344"/>
          </a:xfrm>
          <a:prstGeom prst="roundRect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noFill/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24128" y="364502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err="1" smtClean="0"/>
              <a:t>TEO</a:t>
            </a:r>
            <a:endParaRPr lang="en-AU" b="1" dirty="0"/>
          </a:p>
        </p:txBody>
      </p:sp>
      <p:sp>
        <p:nvSpPr>
          <p:cNvPr id="27" name="Rectangle 7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73050"/>
              </p:ext>
            </p:extLst>
          </p:nvPr>
        </p:nvGraphicFramePr>
        <p:xfrm>
          <a:off x="6358896" y="4181921"/>
          <a:ext cx="1181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70" name="Equation" r:id="rId20" imgW="1181100" imgH="228600" progId="Equation.DSMT4">
                  <p:embed/>
                </p:oleObj>
              </mc:Choice>
              <mc:Fallback>
                <p:oleObj name="Equation" r:id="rId20" imgW="1181100" imgH="22860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896" y="4181921"/>
                        <a:ext cx="11811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" name="Rectangle 7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4097" name="Object 40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896851"/>
              </p:ext>
            </p:extLst>
          </p:nvPr>
        </p:nvGraphicFramePr>
        <p:xfrm>
          <a:off x="6300192" y="4541961"/>
          <a:ext cx="1470190" cy="235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71" name="Equation" r:id="rId22" imgW="1524000" imgH="241300" progId="Equation.DSMT4">
                  <p:embed/>
                </p:oleObj>
              </mc:Choice>
              <mc:Fallback>
                <p:oleObj name="Equation" r:id="rId22" imgW="1524000" imgH="241300" progId="Equation.DSMT4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4541961"/>
                        <a:ext cx="1470190" cy="2358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" name="Rectangle 7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4099" name="Object 40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12077"/>
              </p:ext>
            </p:extLst>
          </p:nvPr>
        </p:nvGraphicFramePr>
        <p:xfrm>
          <a:off x="6300193" y="4923780"/>
          <a:ext cx="1470190" cy="2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72" name="Equation" r:id="rId24" imgW="1536700" imgH="241300" progId="Equation.DSMT4">
                  <p:embed/>
                </p:oleObj>
              </mc:Choice>
              <mc:Fallback>
                <p:oleObj name="Equation" r:id="rId24" imgW="1536700" imgH="241300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3" y="4923780"/>
                        <a:ext cx="1470190" cy="233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7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4101" name="Object 4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144386"/>
              </p:ext>
            </p:extLst>
          </p:nvPr>
        </p:nvGraphicFramePr>
        <p:xfrm>
          <a:off x="6404923" y="5301208"/>
          <a:ext cx="1135073" cy="449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73" name="Equation" r:id="rId26" imgW="1155600" imgH="457200" progId="Equation.DSMT4">
                  <p:embed/>
                </p:oleObj>
              </mc:Choice>
              <mc:Fallback>
                <p:oleObj name="Equation" r:id="rId26" imgW="1155600" imgH="45720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4923" y="5301208"/>
                        <a:ext cx="1135073" cy="4490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7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4103" name="Object 4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180442"/>
              </p:ext>
            </p:extLst>
          </p:nvPr>
        </p:nvGraphicFramePr>
        <p:xfrm>
          <a:off x="6300191" y="5864250"/>
          <a:ext cx="1455829" cy="445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74" name="Equation" r:id="rId28" imgW="1523880" imgH="482400" progId="Equation.DSMT4">
                  <p:embed/>
                </p:oleObj>
              </mc:Choice>
              <mc:Fallback>
                <p:oleObj name="Equation" r:id="rId28" imgW="1523880" imgH="482400" progId="Equation.DSMT4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1" y="5864250"/>
                        <a:ext cx="1455829" cy="4450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ounded Rectangle 40"/>
          <p:cNvSpPr/>
          <p:nvPr/>
        </p:nvSpPr>
        <p:spPr bwMode="auto">
          <a:xfrm>
            <a:off x="7936060" y="4302382"/>
            <a:ext cx="1151112" cy="1152128"/>
          </a:xfrm>
          <a:prstGeom prst="roundRect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smtClean="0">
              <a:ln>
                <a:noFill/>
              </a:ln>
              <a:noFill/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63036" y="4520147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GSM-</a:t>
            </a:r>
            <a:r>
              <a:rPr lang="en-AU" dirty="0" err="1" smtClean="0"/>
              <a:t>TEO</a:t>
            </a:r>
            <a:endParaRPr lang="en-AU" dirty="0" smtClean="0"/>
          </a:p>
          <a:p>
            <a:pPr algn="ctr"/>
            <a:r>
              <a:rPr lang="zh-CN" altLang="en-US" dirty="0" smtClean="0"/>
              <a:t>损伤指标</a:t>
            </a:r>
            <a:endParaRPr lang="en-AU" dirty="0"/>
          </a:p>
        </p:txBody>
      </p:sp>
      <p:sp>
        <p:nvSpPr>
          <p:cNvPr id="4" name="文本框 3"/>
          <p:cNvSpPr txBox="1"/>
          <p:nvPr/>
        </p:nvSpPr>
        <p:spPr>
          <a:xfrm>
            <a:off x="1043608" y="6372938"/>
            <a:ext cx="191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/>
              <a:t>D. Wu &amp; </a:t>
            </a:r>
            <a:r>
              <a:rPr lang="en-US" altLang="zh-CN" sz="1200" i="1" dirty="0" err="1" smtClean="0"/>
              <a:t>S.S.Law</a:t>
            </a:r>
            <a:r>
              <a:rPr lang="en-US" altLang="zh-CN" sz="1200" i="1" dirty="0" smtClean="0"/>
              <a:t>, 2004</a:t>
            </a:r>
            <a:endParaRPr lang="zh-CN" altLang="en-US" sz="1200" i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4263964" y="6371676"/>
            <a:ext cx="1795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/>
              <a:t>C. </a:t>
            </a:r>
            <a:r>
              <a:rPr lang="en-US" altLang="zh-CN" sz="1200" i="1" dirty="0" err="1" smtClean="0"/>
              <a:t>Rarcliffe</a:t>
            </a:r>
            <a:r>
              <a:rPr lang="en-US" altLang="zh-CN" sz="1200" i="1" dirty="0" smtClean="0"/>
              <a:t> et al, 1997</a:t>
            </a:r>
            <a:endParaRPr lang="zh-CN" altLang="en-US" sz="1200" i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6540524" y="6371676"/>
            <a:ext cx="1795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/>
              <a:t>J. Kaiser, 1990</a:t>
            </a:r>
            <a:endParaRPr lang="zh-CN" altLang="en-US" sz="1200" i="1" dirty="0"/>
          </a:p>
        </p:txBody>
      </p:sp>
      <p:cxnSp>
        <p:nvCxnSpPr>
          <p:cNvPr id="37" name="直接箭头连接符 36"/>
          <p:cNvCxnSpPr/>
          <p:nvPr/>
        </p:nvCxnSpPr>
        <p:spPr bwMode="auto">
          <a:xfrm flipH="1">
            <a:off x="3992810" y="2780928"/>
            <a:ext cx="3126" cy="73486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/>
          <p:nvPr/>
        </p:nvCxnSpPr>
        <p:spPr bwMode="auto">
          <a:xfrm flipH="1">
            <a:off x="6876259" y="2420888"/>
            <a:ext cx="879761" cy="10781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/>
          <p:nvPr/>
        </p:nvCxnSpPr>
        <p:spPr bwMode="auto">
          <a:xfrm>
            <a:off x="8526611" y="2633864"/>
            <a:ext cx="70671" cy="15681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接箭头连接符 31"/>
          <p:cNvCxnSpPr/>
          <p:nvPr/>
        </p:nvCxnSpPr>
        <p:spPr bwMode="auto">
          <a:xfrm flipH="1">
            <a:off x="2521328" y="2420888"/>
            <a:ext cx="1042560" cy="116727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234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5.3. </a:t>
            </a:r>
            <a:r>
              <a:rPr lang="zh-CN" altLang="en-US" sz="21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数值模型的验证</a:t>
            </a:r>
            <a:endParaRPr lang="en-US" altLang="zh-CN" sz="21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824303"/>
            <a:ext cx="5274310" cy="191706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43791"/>
            <a:ext cx="4454105" cy="340934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269852"/>
            <a:ext cx="3903319" cy="2231156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645659"/>
              </p:ext>
            </p:extLst>
          </p:nvPr>
        </p:nvGraphicFramePr>
        <p:xfrm>
          <a:off x="5724128" y="3789040"/>
          <a:ext cx="2880321" cy="281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7"/>
                <a:gridCol w="960107"/>
                <a:gridCol w="960107"/>
              </a:tblGrid>
              <a:tr h="5297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固有频率（</a:t>
                      </a:r>
                      <a:r>
                        <a:rPr lang="en-US" altLang="zh-CN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Hz</a:t>
                      </a:r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数值模拟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88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阶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194.95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180.94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88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阶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375.60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357.50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88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阶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575.14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518.75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88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阶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826.92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740.63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88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阶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892.61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791.56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8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相对误差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5.06%-12.77%</a:t>
                      </a:r>
                    </a:p>
                  </a:txBody>
                  <a:tcPr marL="56983" marR="56983" marT="28491" marB="28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56983" marR="56983" marT="28491" marB="284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031104" y="42930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9512" y="5426417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FF"/>
                </a:solidFill>
              </a:rPr>
              <a:t>实验测量</a:t>
            </a:r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9512" y="642501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FF"/>
                </a:solidFill>
              </a:rPr>
              <a:t>数值模拟</a:t>
            </a:r>
            <a:endParaRPr lang="zh-CN" altLang="en-US" sz="1600" b="1" dirty="0">
              <a:solidFill>
                <a:srgbClr val="0000FF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 bwMode="auto">
          <a:xfrm>
            <a:off x="5076056" y="1196752"/>
            <a:ext cx="0" cy="3528392"/>
          </a:xfrm>
          <a:prstGeom prst="line">
            <a:avLst/>
          </a:prstGeom>
          <a:ln w="12700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 bwMode="auto">
          <a:xfrm>
            <a:off x="35496" y="4725144"/>
            <a:ext cx="5274310" cy="0"/>
          </a:xfrm>
          <a:prstGeom prst="line">
            <a:avLst/>
          </a:prstGeom>
          <a:ln w="12700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 bwMode="auto">
          <a:xfrm>
            <a:off x="5133177" y="3573016"/>
            <a:ext cx="4010823" cy="0"/>
          </a:xfrm>
          <a:prstGeom prst="line">
            <a:avLst/>
          </a:prstGeom>
          <a:ln w="12700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411609" y="1853173"/>
            <a:ext cx="622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实验设计</a:t>
            </a:r>
            <a:endParaRPr lang="zh-CN" altLang="en-US" sz="2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77038" y="273011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数值模型</a:t>
            </a:r>
            <a:endParaRPr lang="zh-CN" altLang="en-US" sz="2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0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50178" name="Picture 2" descr="E:\work\已写论文\composite lattice structures\Figure6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8" y="1196752"/>
            <a:ext cx="5940000" cy="236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work\已写论文\composite lattice structures\Figure7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12000" y="3960498"/>
            <a:ext cx="3960000" cy="24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work\已写论文\composite lattice structures\Figure7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0"/>
          <a:stretch/>
        </p:blipFill>
        <p:spPr bwMode="auto">
          <a:xfrm>
            <a:off x="4788464" y="3929658"/>
            <a:ext cx="3960000" cy="245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39552" y="3501008"/>
            <a:ext cx="87125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5.4 </a:t>
            </a:r>
            <a:r>
              <a:rPr lang="en-AU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四面体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AU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AU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AU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金字塔和</a:t>
            </a:r>
            <a:r>
              <a:rPr lang="en-AU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(c)3-D Kagome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型单胞及</a:t>
            </a:r>
            <a:r>
              <a:rPr lang="en-AU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AU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AU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复合材料点阵结构示意图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5.4.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损伤程度对振动特性的影响 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en-US" altLang="zh-CN" sz="2200" dirty="0" err="1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i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)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39552" y="6309320"/>
            <a:ext cx="87125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5.5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不同程度的损伤示意图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52226" name="Picture 2" descr="E:\work\已写论文\composite lattice structures\Figure8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196752"/>
            <a:ext cx="6840000" cy="479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5.4.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损伤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程度对振动特性的影响 </a:t>
            </a:r>
            <a:r>
              <a:rPr lang="en-US" altLang="zh-CN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ii)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39552" y="6093296"/>
            <a:ext cx="87125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5.6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不同程度的损伤对前六阶固有频率的影响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85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53259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0" b="10736"/>
          <a:stretch/>
        </p:blipFill>
        <p:spPr bwMode="auto">
          <a:xfrm>
            <a:off x="792000" y="4418210"/>
            <a:ext cx="7560000" cy="210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 descr="E:\work\已写论文\composite lattice structures\Figure9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67984" y="1340769"/>
            <a:ext cx="3960000" cy="22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E:\work\已写论文\composite lattice structures\Figure9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716016" y="1376346"/>
            <a:ext cx="3960000" cy="22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5.4. 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损伤程度对振动特性的影响 </a:t>
            </a:r>
            <a:r>
              <a:rPr lang="en-US" altLang="zh-CN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iii)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39552" y="3594502"/>
            <a:ext cx="87125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5.7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不同程度的损伤对前四阶模态振型的影响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0080" y="409855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5.1  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轻微损伤对固有频率的影响</a:t>
            </a:r>
            <a:endParaRPr lang="en-AU" altLang="en-US" sz="16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6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56322" name="Picture 2" descr="E:\work\已写论文\composite lattice structures\Figure1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09095"/>
            <a:ext cx="4104456" cy="346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5.5.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损伤定位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数值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模拟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9" name="Picture 2" descr="E:\work\已写论文\composite lattice structures\Figure1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82" y="1437087"/>
            <a:ext cx="4719114" cy="375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 bwMode="auto">
          <a:xfrm>
            <a:off x="4283968" y="1412776"/>
            <a:ext cx="0" cy="3561935"/>
          </a:xfrm>
          <a:prstGeom prst="line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431540" y="5358487"/>
            <a:ext cx="3456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5.10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含单个损伤的复合材料点阵结构数值模型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4317382" y="5358486"/>
            <a:ext cx="4608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5.11 (a)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四面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体型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金字塔型和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(c)3D-Kagome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型复合材料点阵结构定位结果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数值模拟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58718" y="137301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GSM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64288" y="1373019"/>
            <a:ext cx="13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GSM-TEO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60418" name="Picture 2" descr="E:\work\已写论文\composite lattice structures\Figure15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4243717" cy="48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56176" y="3384575"/>
            <a:ext cx="244827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300" dirty="0" smtClean="0">
                <a:cs typeface="Arial" charset="0"/>
              </a:rPr>
              <a:t>Figure 4.13 </a:t>
            </a:r>
            <a:r>
              <a:rPr lang="en-AU" sz="1300" dirty="0"/>
              <a:t>(a) </a:t>
            </a:r>
            <a:r>
              <a:rPr lang="en-AU" sz="1300" dirty="0" smtClean="0"/>
              <a:t>Experimental </a:t>
            </a:r>
            <a:r>
              <a:rPr lang="en-AU" sz="1300" dirty="0"/>
              <a:t>set-up (b) damage type and (c) measurement points</a:t>
            </a:r>
            <a:endParaRPr lang="en-AU" altLang="en-US" sz="1300" b="1" dirty="0">
              <a:cs typeface="Arial" charset="0"/>
            </a:endParaRPr>
          </a:p>
        </p:txBody>
      </p:sp>
      <p:pic>
        <p:nvPicPr>
          <p:cNvPr id="8" name="Picture 2" descr="E:\work\已写论文\composite lattice structures\Figure16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28" y="1268760"/>
            <a:ext cx="4502667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31540" y="6093297"/>
            <a:ext cx="3456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5.12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复合材料点阵结构损伤定位实验设计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4317382" y="6093296"/>
            <a:ext cx="46085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5.14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复合材料点阵结构定位结果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 bwMode="auto">
          <a:xfrm>
            <a:off x="4351220" y="1208966"/>
            <a:ext cx="0" cy="48843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220072" y="125946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GSM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55595" y="1268760"/>
            <a:ext cx="13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GSM-TEO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5.6.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损伤定位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实验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测试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476672"/>
            <a:ext cx="2700337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绪论 </a:t>
            </a: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(iv)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3098482" y="1239143"/>
            <a:ext cx="2376264" cy="612068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导波检测技术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693955" y="2001372"/>
            <a:ext cx="2016224" cy="504056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导波传播理论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5796136" y="2001372"/>
            <a:ext cx="3019047" cy="504056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激励</a:t>
            </a:r>
            <a:r>
              <a:rPr lang="zh-CN" altLang="en-US" sz="22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zh-CN" altLang="en-US" sz="2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接收及信号处理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3277349" y="2001030"/>
            <a:ext cx="2018530" cy="504056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损伤检测算法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22054" y="2607047"/>
            <a:ext cx="2177738" cy="3150602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2773259" y="2607047"/>
            <a:ext cx="3310909" cy="3150602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6145832" y="2607047"/>
            <a:ext cx="2602632" cy="3150602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9552" y="2632551"/>
            <a:ext cx="223370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三维弹性理论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(A.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Nayfeh</a:t>
            </a: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;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F.G. Yuan     </a:t>
            </a:r>
          </a:p>
          <a:p>
            <a:pPr>
              <a:lnSpc>
                <a:spcPct val="11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近似板理论</a:t>
            </a:r>
            <a:r>
              <a:rPr lang="en-US" altLang="zh-CN" sz="1600" dirty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(A.M. Braga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传递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/</a:t>
            </a: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全局矩阵法</a:t>
            </a:r>
            <a:r>
              <a:rPr lang="en-US" altLang="zh-CN" sz="1600" dirty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(L. Ye; A.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Nayfeh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回传射线</a:t>
            </a: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矩阵</a:t>
            </a:r>
            <a:r>
              <a:rPr lang="zh-CN" altLang="en-US" sz="1600" dirty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；</a:t>
            </a:r>
            <a:endParaRPr lang="en-US" altLang="zh-CN" sz="1600" dirty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(Y.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Pao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,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苏先樾</a:t>
            </a:r>
            <a:r>
              <a:rPr lang="zh-CN" altLang="en-US" sz="1400" dirty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波速</a:t>
            </a: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面解析式</a:t>
            </a:r>
            <a:r>
              <a:rPr lang="zh-CN" altLang="en-US" sz="1600" dirty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；</a:t>
            </a:r>
            <a:endParaRPr lang="en-US" altLang="zh-CN" sz="1600" dirty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励争等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43808" y="2627790"/>
            <a:ext cx="3137835" cy="310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飞行</a:t>
            </a: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时间法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1600" dirty="0" err="1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ToF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);</a:t>
            </a:r>
            <a:endParaRPr lang="en-US" altLang="zh-CN" sz="1600" dirty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latin typeface="+mn-lt"/>
                <a:ea typeface="黑体" panose="02010609060101010101" pitchFamily="49" charset="-122"/>
              </a:rPr>
              <a:t>      </a:t>
            </a:r>
            <a:r>
              <a:rPr lang="zh-CN" altLang="zh-CN" sz="1400" dirty="0" smtClean="0">
                <a:latin typeface="+mn-lt"/>
                <a:ea typeface="黑体" panose="02010609060101010101" pitchFamily="49" charset="-122"/>
              </a:rPr>
              <a:t>椭圆</a:t>
            </a:r>
            <a:r>
              <a:rPr lang="zh-CN" altLang="zh-CN" sz="1400" dirty="0">
                <a:latin typeface="+mn-lt"/>
                <a:ea typeface="黑体" panose="02010609060101010101" pitchFamily="49" charset="-122"/>
              </a:rPr>
              <a:t>定位</a:t>
            </a:r>
            <a:r>
              <a:rPr lang="zh-CN" altLang="zh-CN" sz="1400" dirty="0" smtClean="0">
                <a:latin typeface="+mn-lt"/>
                <a:ea typeface="黑体" panose="02010609060101010101" pitchFamily="49" charset="-122"/>
              </a:rPr>
              <a:t>法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Z.Q</a:t>
            </a: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.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Su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、四点圆</a:t>
            </a:r>
            <a:endParaRPr lang="en-US" altLang="zh-CN" sz="1400" dirty="0" smtClean="0"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弧法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袁慎芳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、多传感器激励接</a:t>
            </a:r>
            <a:endParaRPr lang="en-US" altLang="zh-CN" sz="1400" dirty="0" smtClean="0"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收法</a:t>
            </a: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(L.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Ye)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、时间反转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F.G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Yuan)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、互相关法</a:t>
            </a: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F.K. Chang</a:t>
            </a: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)</a:t>
            </a:r>
            <a:endParaRPr lang="en-US" altLang="zh-CN" sz="1400" dirty="0" smtClean="0">
              <a:latin typeface="+mn-lt"/>
              <a:ea typeface="黑体" panose="02010609060101010101" pitchFamily="49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导波成像法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zh-CN" altLang="en-US" sz="16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概率成像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(D. Wang)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、相控阵成像</a:t>
            </a:r>
            <a:endParaRPr lang="en-US" altLang="zh-CN" sz="1400" dirty="0" smtClean="0"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(C. Krishnamurthy)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、时间反转成</a:t>
            </a:r>
            <a:endParaRPr lang="en-US" altLang="zh-CN" sz="1400" dirty="0" smtClean="0"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像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(H.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Sohn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波特征分析法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      穿孔、脱粘、层裂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李福才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P.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Cawley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C. Ramada;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何存富等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228184" y="2633219"/>
            <a:ext cx="2496521" cy="300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超声探头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 </a:t>
            </a: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压电片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  <a:endParaRPr lang="en-US" altLang="zh-CN" sz="1600" dirty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(J.R</a:t>
            </a: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.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Rose; L. Ye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光纤光栅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1600" dirty="0" err="1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FBG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);</a:t>
            </a: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激光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李福才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;N. Toyama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压电复合材料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6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Z.Q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. Su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HHT</a:t>
            </a: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变换，小波变换，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Warped </a:t>
            </a: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变换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数字图像相关等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(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袁慎芳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励争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;M.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Ruzzene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F.K. Chang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1475656" y="5847655"/>
            <a:ext cx="6631847" cy="461665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波速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对传播方向的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依赖性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; 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层裂界面和尺寸评估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>
            <a:stCxn id="10" idx="0"/>
            <a:endCxn id="7" idx="2"/>
          </p:cNvCxnSpPr>
          <p:nvPr/>
        </p:nvCxnSpPr>
        <p:spPr bwMode="auto">
          <a:xfrm flipV="1">
            <a:off x="4286614" y="1851211"/>
            <a:ext cx="0" cy="14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肘形连接符 39"/>
          <p:cNvCxnSpPr>
            <a:stCxn id="7" idx="2"/>
            <a:endCxn id="9" idx="0"/>
          </p:cNvCxnSpPr>
          <p:nvPr/>
        </p:nvCxnSpPr>
        <p:spPr bwMode="auto">
          <a:xfrm rot="16200000" flipH="1">
            <a:off x="5721057" y="416768"/>
            <a:ext cx="150161" cy="301904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肘形连接符 41"/>
          <p:cNvCxnSpPr>
            <a:stCxn id="7" idx="2"/>
            <a:endCxn id="8" idx="0"/>
          </p:cNvCxnSpPr>
          <p:nvPr/>
        </p:nvCxnSpPr>
        <p:spPr bwMode="auto">
          <a:xfrm rot="5400000">
            <a:off x="2919261" y="634018"/>
            <a:ext cx="150161" cy="2584547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接连接符 45"/>
          <p:cNvCxnSpPr>
            <a:stCxn id="8" idx="2"/>
          </p:cNvCxnSpPr>
          <p:nvPr/>
        </p:nvCxnSpPr>
        <p:spPr bwMode="auto">
          <a:xfrm>
            <a:off x="1702067" y="2505428"/>
            <a:ext cx="1" cy="1271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直接连接符 47"/>
          <p:cNvCxnSpPr>
            <a:stCxn id="10" idx="2"/>
          </p:cNvCxnSpPr>
          <p:nvPr/>
        </p:nvCxnSpPr>
        <p:spPr bwMode="auto">
          <a:xfrm>
            <a:off x="4286614" y="2505086"/>
            <a:ext cx="0" cy="127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直接连接符 49"/>
          <p:cNvCxnSpPr>
            <a:stCxn id="9" idx="2"/>
          </p:cNvCxnSpPr>
          <p:nvPr/>
        </p:nvCxnSpPr>
        <p:spPr bwMode="auto">
          <a:xfrm>
            <a:off x="7305660" y="2505428"/>
            <a:ext cx="1" cy="1271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509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63490" name="Picture 2" descr="E:\work\已写论文\composite lattice structures\Figure18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57127"/>
            <a:ext cx="5112008" cy="411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work\已写论文\composite lattice structures\Figure19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3581613" cy="41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5.7.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损伤程度与</a:t>
            </a:r>
            <a:r>
              <a:rPr lang="en-US" altLang="zh-CN" sz="2200" dirty="0" err="1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GSM-TEO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损伤指标</a:t>
            </a:r>
            <a:endParaRPr lang="en-US" altLang="zh-CN" sz="22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364088" y="1264839"/>
            <a:ext cx="0" cy="38923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31259" y="5671101"/>
            <a:ext cx="46085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5.15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不同程度损伤的定位结果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364088" y="5671101"/>
            <a:ext cx="3600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5.16 </a:t>
            </a:r>
            <a:r>
              <a:rPr lang="en-US" altLang="zh-CN" sz="16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GSM-TEO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损伤指标与损伤程度的关系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52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1"/>
          <a:stretch/>
        </p:blipFill>
        <p:spPr>
          <a:xfrm>
            <a:off x="5796136" y="1262434"/>
            <a:ext cx="2911095" cy="495183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61</a:t>
            </a:fld>
            <a:endParaRPr lang="en-US"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5.8.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多损伤定位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" y="1199674"/>
            <a:ext cx="5274310" cy="5014595"/>
          </a:xfrm>
          <a:prstGeom prst="rect">
            <a:avLst/>
          </a:prstGeom>
        </p:spPr>
      </p:pic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83568" y="6237312"/>
            <a:ext cx="46085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5.17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多个损伤定位结果（二维视图）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4947426" y="6237312"/>
            <a:ext cx="46085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（三维视图）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5"/>
          <p:cNvCxnSpPr/>
          <p:nvPr/>
        </p:nvCxnSpPr>
        <p:spPr bwMode="auto">
          <a:xfrm>
            <a:off x="5580112" y="1264839"/>
            <a:ext cx="0" cy="49494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101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67586" name="Picture 2" descr="E:\work\已写论文\composite lattice structures\Figure2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690" y="1196752"/>
            <a:ext cx="6120000" cy="49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5.9. 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噪声的影响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304087" y="6186790"/>
            <a:ext cx="53642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5.18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不同信噪比下得到的定位结果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68610" name="Picture 2" descr="E:\work\已写论文\composite lattice structures\Figure23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79363"/>
            <a:ext cx="7200000" cy="370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5.10. 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测点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稀疏程度的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影响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255743" y="5229200"/>
            <a:ext cx="53642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5.19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不同测点稀疏程度下得到的定位结果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1922" y="5785519"/>
            <a:ext cx="577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Li, B., et al</a:t>
            </a:r>
            <a:r>
              <a:rPr lang="en-US" altLang="zh-CN" sz="1400" dirty="0" smtClean="0"/>
              <a:t>, </a:t>
            </a:r>
            <a:r>
              <a:rPr lang="en-US" altLang="zh-CN" sz="1400" i="1" dirty="0" smtClean="0"/>
              <a:t>Composite Structures</a:t>
            </a:r>
            <a:r>
              <a:rPr lang="en-US" altLang="zh-CN" sz="1400" dirty="0" smtClean="0"/>
              <a:t>, 2015. 126:34-51.</a:t>
            </a:r>
            <a:endParaRPr lang="zh-CN" altLang="en-US" sz="1400" dirty="0"/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851920" y="5764033"/>
            <a:ext cx="33123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9430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88224" y="6237312"/>
            <a:ext cx="2133600" cy="457200"/>
          </a:xfrm>
        </p:spPr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64</a:t>
            </a:fld>
            <a:endParaRPr lang="en-US" altLang="zh-CN" dirty="0"/>
          </a:p>
        </p:txBody>
      </p:sp>
      <p:grpSp>
        <p:nvGrpSpPr>
          <p:cNvPr id="94" name="Group 2"/>
          <p:cNvGrpSpPr>
            <a:grpSpLocks/>
          </p:cNvGrpSpPr>
          <p:nvPr/>
        </p:nvGrpSpPr>
        <p:grpSpPr bwMode="auto">
          <a:xfrm>
            <a:off x="698076" y="1538882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95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2" name="Text Box 11"/>
          <p:cNvSpPr txBox="1">
            <a:spLocks noChangeArrowheads="1"/>
          </p:cNvSpPr>
          <p:nvPr/>
        </p:nvSpPr>
        <p:spPr bwMode="auto">
          <a:xfrm>
            <a:off x="1441092" y="1590472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绪论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03" name="Text Box 12"/>
          <p:cNvSpPr txBox="1">
            <a:spLocks noChangeArrowheads="1"/>
          </p:cNvSpPr>
          <p:nvPr/>
        </p:nvSpPr>
        <p:spPr bwMode="gray">
          <a:xfrm>
            <a:off x="845180" y="1588656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29" name="Line 27"/>
          <p:cNvSpPr>
            <a:spLocks noChangeShapeType="1"/>
          </p:cNvSpPr>
          <p:nvPr/>
        </p:nvSpPr>
        <p:spPr bwMode="auto">
          <a:xfrm>
            <a:off x="1288521" y="2113692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2" name="Group 2"/>
          <p:cNvGrpSpPr>
            <a:grpSpLocks/>
          </p:cNvGrpSpPr>
          <p:nvPr/>
        </p:nvGrpSpPr>
        <p:grpSpPr bwMode="auto">
          <a:xfrm>
            <a:off x="698076" y="227938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13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6" name="Text Box 11"/>
          <p:cNvSpPr txBox="1">
            <a:spLocks noChangeArrowheads="1"/>
          </p:cNvSpPr>
          <p:nvPr/>
        </p:nvSpPr>
        <p:spPr bwMode="auto">
          <a:xfrm>
            <a:off x="1441092" y="233097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波的复合材料层合板损伤定位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18" name="Line 27"/>
          <p:cNvSpPr>
            <a:spLocks noChangeShapeType="1"/>
          </p:cNvSpPr>
          <p:nvPr/>
        </p:nvSpPr>
        <p:spPr bwMode="auto">
          <a:xfrm>
            <a:off x="1288521" y="285419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9" name="Group 2"/>
          <p:cNvGrpSpPr>
            <a:grpSpLocks/>
          </p:cNvGrpSpPr>
          <p:nvPr/>
        </p:nvGrpSpPr>
        <p:grpSpPr bwMode="auto">
          <a:xfrm>
            <a:off x="698076" y="3000714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20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3" name="Text Box 11"/>
          <p:cNvSpPr txBox="1">
            <a:spLocks noChangeArrowheads="1"/>
          </p:cNvSpPr>
          <p:nvPr/>
        </p:nvSpPr>
        <p:spPr bwMode="auto">
          <a:xfrm>
            <a:off x="1441092" y="3052304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的复合材料层合板层裂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评估</a:t>
            </a:r>
          </a:p>
        </p:txBody>
      </p:sp>
      <p:sp>
        <p:nvSpPr>
          <p:cNvPr id="224" name="Text Box 12"/>
          <p:cNvSpPr txBox="1">
            <a:spLocks noChangeArrowheads="1"/>
          </p:cNvSpPr>
          <p:nvPr/>
        </p:nvSpPr>
        <p:spPr bwMode="gray">
          <a:xfrm>
            <a:off x="845180" y="3050488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225" name="Line 27"/>
          <p:cNvSpPr>
            <a:spLocks noChangeShapeType="1"/>
          </p:cNvSpPr>
          <p:nvPr/>
        </p:nvSpPr>
        <p:spPr bwMode="auto">
          <a:xfrm>
            <a:off x="1288521" y="3575524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6" name="Group 2"/>
          <p:cNvGrpSpPr>
            <a:grpSpLocks/>
          </p:cNvGrpSpPr>
          <p:nvPr/>
        </p:nvGrpSpPr>
        <p:grpSpPr bwMode="auto">
          <a:xfrm>
            <a:off x="704764" y="371954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27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0" name="Text Box 11"/>
          <p:cNvSpPr txBox="1">
            <a:spLocks noChangeArrowheads="1"/>
          </p:cNvSpPr>
          <p:nvPr/>
        </p:nvSpPr>
        <p:spPr bwMode="auto">
          <a:xfrm>
            <a:off x="1447780" y="3769876"/>
            <a:ext cx="74447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基于红外成像的复合材料层合板损伤评估</a:t>
            </a:r>
          </a:p>
        </p:txBody>
      </p:sp>
      <p:sp>
        <p:nvSpPr>
          <p:cNvPr id="231" name="Text Box 12"/>
          <p:cNvSpPr txBox="1">
            <a:spLocks noChangeArrowheads="1"/>
          </p:cNvSpPr>
          <p:nvPr/>
        </p:nvSpPr>
        <p:spPr bwMode="gray">
          <a:xfrm>
            <a:off x="851868" y="376931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32" name="Line 27"/>
          <p:cNvSpPr>
            <a:spLocks noChangeShapeType="1"/>
          </p:cNvSpPr>
          <p:nvPr/>
        </p:nvSpPr>
        <p:spPr bwMode="auto">
          <a:xfrm>
            <a:off x="1295209" y="429435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2"/>
          <p:cNvGrpSpPr>
            <a:grpSpLocks/>
          </p:cNvGrpSpPr>
          <p:nvPr/>
        </p:nvGrpSpPr>
        <p:grpSpPr bwMode="auto">
          <a:xfrm>
            <a:off x="704764" y="443962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34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7" name="Text Box 11"/>
          <p:cNvSpPr txBox="1">
            <a:spLocks noChangeArrowheads="1"/>
          </p:cNvSpPr>
          <p:nvPr/>
        </p:nvSpPr>
        <p:spPr bwMode="auto">
          <a:xfrm>
            <a:off x="1447780" y="449121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振动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的复合材料点阵结构损伤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定位</a:t>
            </a:r>
          </a:p>
        </p:txBody>
      </p:sp>
      <p:sp>
        <p:nvSpPr>
          <p:cNvPr id="238" name="Text Box 12"/>
          <p:cNvSpPr txBox="1">
            <a:spLocks noChangeArrowheads="1"/>
          </p:cNvSpPr>
          <p:nvPr/>
        </p:nvSpPr>
        <p:spPr bwMode="gray">
          <a:xfrm>
            <a:off x="851868" y="448939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239" name="Line 27"/>
          <p:cNvSpPr>
            <a:spLocks noChangeShapeType="1"/>
          </p:cNvSpPr>
          <p:nvPr/>
        </p:nvSpPr>
        <p:spPr bwMode="auto">
          <a:xfrm>
            <a:off x="1295209" y="501443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0" name="Group 2"/>
          <p:cNvGrpSpPr>
            <a:grpSpLocks/>
          </p:cNvGrpSpPr>
          <p:nvPr/>
        </p:nvGrpSpPr>
        <p:grpSpPr bwMode="auto">
          <a:xfrm>
            <a:off x="699938" y="5158446"/>
            <a:ext cx="606086" cy="529062"/>
            <a:chOff x="1110" y="2656"/>
            <a:chExt cx="1549" cy="1351"/>
          </a:xfrm>
          <a:solidFill>
            <a:srgbClr val="FF0000"/>
          </a:solidFill>
        </p:grpSpPr>
        <p:sp>
          <p:nvSpPr>
            <p:cNvPr id="241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5" name="Text Box 12"/>
          <p:cNvSpPr txBox="1">
            <a:spLocks noChangeArrowheads="1"/>
          </p:cNvSpPr>
          <p:nvPr/>
        </p:nvSpPr>
        <p:spPr bwMode="gray">
          <a:xfrm>
            <a:off x="847042" y="5208220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6</a:t>
            </a:r>
          </a:p>
        </p:txBody>
      </p:sp>
      <p:sp>
        <p:nvSpPr>
          <p:cNvPr id="246" name="Line 27"/>
          <p:cNvSpPr>
            <a:spLocks noChangeShapeType="1"/>
          </p:cNvSpPr>
          <p:nvPr/>
        </p:nvSpPr>
        <p:spPr bwMode="auto">
          <a:xfrm>
            <a:off x="1290383" y="5733256"/>
            <a:ext cx="7065339" cy="0"/>
          </a:xfrm>
          <a:prstGeom prst="line">
            <a:avLst/>
          </a:prstGeom>
          <a:noFill/>
          <a:ln w="6350">
            <a:solidFill>
              <a:srgbClr val="0070C0"/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Text Box 11"/>
          <p:cNvSpPr txBox="1">
            <a:spLocks noChangeArrowheads="1"/>
          </p:cNvSpPr>
          <p:nvPr/>
        </p:nvSpPr>
        <p:spPr bwMode="auto">
          <a:xfrm>
            <a:off x="1447780" y="5210036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总结与展望</a:t>
            </a:r>
            <a:endParaRPr lang="zh-CN" altLang="en-US" sz="28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gray">
          <a:xfrm>
            <a:off x="845180" y="232915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910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9"/>
          <p:cNvGrpSpPr>
            <a:grpSpLocks/>
          </p:cNvGrpSpPr>
          <p:nvPr/>
        </p:nvGrpSpPr>
        <p:grpSpPr bwMode="auto">
          <a:xfrm>
            <a:off x="540941" y="1832248"/>
            <a:ext cx="574675" cy="228600"/>
            <a:chOff x="1296" y="1626"/>
            <a:chExt cx="362" cy="144"/>
          </a:xfrm>
        </p:grpSpPr>
        <p:sp>
          <p:nvSpPr>
            <p:cNvPr id="47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gray">
            <a:xfrm flipV="1">
              <a:off x="1440" y="1699"/>
              <a:ext cx="218" cy="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E0C680-7015-401C-A81F-9DD1E9CF2CC8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51520" y="620688"/>
            <a:ext cx="7325518" cy="8651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itchFamily="49" charset="-122"/>
                <a:ea typeface="黑体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kern="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6.1 </a:t>
            </a:r>
            <a:r>
              <a:rPr lang="zh-CN" altLang="en-US" sz="2200" kern="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工作总结</a:t>
            </a:r>
            <a:endParaRPr lang="en-US" altLang="zh-CN" sz="2000" kern="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67" name="AutoShape 8"/>
          <p:cNvSpPr>
            <a:spLocks noChangeArrowheads="1"/>
          </p:cNvSpPr>
          <p:nvPr/>
        </p:nvSpPr>
        <p:spPr bwMode="gray">
          <a:xfrm>
            <a:off x="955533" y="1485876"/>
            <a:ext cx="7360883" cy="961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rnd">
            <a:solidFill>
              <a:srgbClr val="0070C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发展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了适用于</a:t>
            </a: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不同铺层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复合材料层合板的</a:t>
            </a:r>
            <a:r>
              <a:rPr lang="en-US" altLang="zh-CN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Lamb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波</a:t>
            </a:r>
            <a:endParaRPr lang="en-US" altLang="zh-CN" sz="2400" dirty="0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波速面</a:t>
            </a:r>
            <a:r>
              <a:rPr lang="zh-CN" altLang="en-US" sz="240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方程；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并将其用于损伤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定位；</a:t>
            </a:r>
            <a:endParaRPr lang="zh-CN" altLang="en-US" sz="24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40" name="Group 9"/>
          <p:cNvGrpSpPr>
            <a:grpSpLocks/>
          </p:cNvGrpSpPr>
          <p:nvPr/>
        </p:nvGrpSpPr>
        <p:grpSpPr bwMode="auto">
          <a:xfrm>
            <a:off x="554013" y="2973574"/>
            <a:ext cx="574675" cy="228600"/>
            <a:chOff x="1296" y="1626"/>
            <a:chExt cx="362" cy="144"/>
          </a:xfrm>
        </p:grpSpPr>
        <p:sp>
          <p:nvSpPr>
            <p:cNvPr id="41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gray">
            <a:xfrm flipV="1">
              <a:off x="1440" y="1699"/>
              <a:ext cx="218" cy="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43" name="AutoShape 8"/>
          <p:cNvSpPr>
            <a:spLocks noChangeArrowheads="1"/>
          </p:cNvSpPr>
          <p:nvPr/>
        </p:nvSpPr>
        <p:spPr bwMode="gray">
          <a:xfrm>
            <a:off x="968605" y="2627202"/>
            <a:ext cx="7360883" cy="961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rnd">
            <a:solidFill>
              <a:srgbClr val="0070C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基于</a:t>
            </a:r>
            <a:r>
              <a:rPr lang="en-US" altLang="zh-CN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Lamb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波与层裂的相互作用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，实现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了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在</a:t>
            </a: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未知层裂</a:t>
            </a:r>
            <a:endParaRPr lang="en-US" altLang="zh-CN" sz="2400" dirty="0" smtClean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界面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的前提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下，层裂</a:t>
            </a: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界面和尺寸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定量评估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；</a:t>
            </a:r>
            <a:endParaRPr lang="en-US" altLang="zh-CN" sz="2400" dirty="0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44" name="Group 9"/>
          <p:cNvGrpSpPr>
            <a:grpSpLocks/>
          </p:cNvGrpSpPr>
          <p:nvPr/>
        </p:nvGrpSpPr>
        <p:grpSpPr bwMode="auto">
          <a:xfrm>
            <a:off x="540941" y="4135412"/>
            <a:ext cx="574675" cy="228600"/>
            <a:chOff x="1296" y="1626"/>
            <a:chExt cx="362" cy="144"/>
          </a:xfrm>
        </p:grpSpPr>
        <p:sp>
          <p:nvSpPr>
            <p:cNvPr id="45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8" name="Line 12"/>
            <p:cNvSpPr>
              <a:spLocks noChangeShapeType="1"/>
            </p:cNvSpPr>
            <p:nvPr/>
          </p:nvSpPr>
          <p:spPr bwMode="gray">
            <a:xfrm flipV="1">
              <a:off x="1440" y="1699"/>
              <a:ext cx="218" cy="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0" name="AutoShape 8"/>
          <p:cNvSpPr>
            <a:spLocks noChangeArrowheads="1"/>
          </p:cNvSpPr>
          <p:nvPr/>
        </p:nvSpPr>
        <p:spPr bwMode="gray">
          <a:xfrm>
            <a:off x="955533" y="3789040"/>
            <a:ext cx="7360883" cy="961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rnd">
            <a:solidFill>
              <a:srgbClr val="0070C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提出基于</a:t>
            </a: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间隔平滑法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的脉冲</a:t>
            </a: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红外热成像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损伤指标，</a:t>
            </a:r>
            <a:endParaRPr lang="en-US" altLang="zh-CN" sz="2400" dirty="0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defRPr/>
            </a:pP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实现了非表面损伤的定量评估；</a:t>
            </a:r>
            <a:endParaRPr lang="en-US" altLang="zh-CN" sz="2400" dirty="0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51" name="Group 9"/>
          <p:cNvGrpSpPr>
            <a:grpSpLocks/>
          </p:cNvGrpSpPr>
          <p:nvPr/>
        </p:nvGrpSpPr>
        <p:grpSpPr bwMode="auto">
          <a:xfrm>
            <a:off x="554013" y="5256126"/>
            <a:ext cx="574675" cy="228600"/>
            <a:chOff x="1296" y="1626"/>
            <a:chExt cx="362" cy="144"/>
          </a:xfrm>
        </p:grpSpPr>
        <p:sp>
          <p:nvSpPr>
            <p:cNvPr id="52" name="Oval 10"/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Line 12"/>
            <p:cNvSpPr>
              <a:spLocks noChangeShapeType="1"/>
            </p:cNvSpPr>
            <p:nvPr/>
          </p:nvSpPr>
          <p:spPr bwMode="gray">
            <a:xfrm flipV="1">
              <a:off x="1440" y="1699"/>
              <a:ext cx="218" cy="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4" name="AutoShape 8"/>
          <p:cNvSpPr>
            <a:spLocks noChangeArrowheads="1"/>
          </p:cNvSpPr>
          <p:nvPr/>
        </p:nvSpPr>
        <p:spPr bwMode="gray">
          <a:xfrm>
            <a:off x="968605" y="4909754"/>
            <a:ext cx="7360883" cy="961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rnd">
            <a:solidFill>
              <a:srgbClr val="0070C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基于均布载荷表面曲率，提出适用于</a:t>
            </a: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轻质点阵结构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的</a:t>
            </a:r>
            <a:endParaRPr lang="en-US" altLang="zh-CN" sz="2400" dirty="0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defRPr/>
            </a:pP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损伤定位方法，实现</a:t>
            </a: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复杂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复合材料</a:t>
            </a: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结构</a:t>
            </a:r>
            <a:r>
              <a:rPr lang="zh-CN" altLang="en-US" sz="2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损伤定位</a:t>
            </a:r>
            <a:r>
              <a:rPr lang="en-US" altLang="zh-CN" sz="24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96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E0C680-7015-401C-A81F-9DD1E9CF2CC8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51520" y="620688"/>
            <a:ext cx="7325518" cy="8651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70C0"/>
                </a:solidFill>
                <a:latin typeface="黑体" pitchFamily="49" charset="-122"/>
                <a:ea typeface="黑体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200" kern="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6.2 </a:t>
            </a:r>
            <a:r>
              <a:rPr lang="zh-CN" altLang="en-US" sz="2200" kern="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研究</a:t>
            </a:r>
            <a:r>
              <a:rPr lang="zh-CN" altLang="en-US" sz="2200" kern="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展望</a:t>
            </a:r>
            <a:endParaRPr lang="en-US" altLang="zh-CN" sz="2000" kern="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60" y="1340768"/>
            <a:ext cx="76328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FF"/>
              </a:buClr>
              <a:buSzPct val="80000"/>
              <a:buFont typeface="Wingdings" panose="05000000000000000000" pitchFamily="2" charset="2"/>
              <a:buChar char="u"/>
            </a:pP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进一步</a:t>
            </a:r>
            <a:r>
              <a:rPr lang="zh-CN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发展</a:t>
            </a:r>
            <a:r>
              <a:rPr lang="zh-CN" altLang="en-US" sz="22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导波信号处理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方法，更准确地提取损伤信息，同时发展</a:t>
            </a:r>
            <a:r>
              <a:rPr lang="zh-CN" altLang="zh-CN" sz="22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无需</a:t>
            </a:r>
            <a:r>
              <a:rPr lang="zh-CN" altLang="zh-CN" sz="2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基准信号</a:t>
            </a:r>
            <a:r>
              <a:rPr lang="zh-CN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导波</a:t>
            </a:r>
            <a:r>
              <a:rPr lang="zh-CN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检测技术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SzPct val="80000"/>
              <a:buFont typeface="Wingdings" panose="05000000000000000000" pitchFamily="2" charset="2"/>
              <a:buChar char="u"/>
            </a:pP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rgbClr val="0000FF"/>
              </a:buClr>
              <a:buSzPct val="80000"/>
              <a:buFont typeface="Wingdings" panose="05000000000000000000" pitchFamily="2" charset="2"/>
              <a:buChar char="u"/>
            </a:pP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积极开展对</a:t>
            </a:r>
            <a:r>
              <a:rPr lang="zh-CN" altLang="zh-CN" sz="2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智能传感器件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，如无线传感器网络、超材料传感器的研究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，为实现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实时化、智能化监测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做准备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SzPct val="80000"/>
              <a:buFont typeface="Wingdings" panose="05000000000000000000" pitchFamily="2" charset="2"/>
              <a:buChar char="u"/>
            </a:pP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0000FF"/>
              </a:buClr>
              <a:buSzPct val="80000"/>
              <a:buFont typeface="Wingdings" panose="05000000000000000000" pitchFamily="2" charset="2"/>
              <a:buChar char="u"/>
            </a:pP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进一步提高基于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红外热成像的</a:t>
            </a:r>
            <a:r>
              <a:rPr lang="zh-CN" altLang="en-US" sz="22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损伤</a:t>
            </a:r>
            <a:r>
              <a:rPr lang="zh-CN" altLang="en-US" sz="2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定量评估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精度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u"/>
            </a:pP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rgbClr val="0000FF"/>
              </a:buClr>
              <a:buSzPct val="80000"/>
              <a:buFont typeface="Wingdings" panose="05000000000000000000" pitchFamily="2" charset="2"/>
              <a:buChar char="u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进一步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开展</a:t>
            </a:r>
            <a:r>
              <a:rPr lang="zh-CN" altLang="zh-CN" sz="2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多种或多类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无损检测技术之间的</a:t>
            </a:r>
            <a:r>
              <a:rPr lang="zh-CN" altLang="zh-CN" sz="2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相互配合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，集成</a:t>
            </a:r>
            <a:r>
              <a:rPr lang="zh-CN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不同检测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技术的优势，</a:t>
            </a:r>
            <a:r>
              <a:rPr lang="zh-CN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实现从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整体到局部，从损伤判断到寿命评估的</a:t>
            </a:r>
            <a:r>
              <a:rPr lang="zh-CN" altLang="zh-CN" sz="2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全方位诊断和识别</a:t>
            </a:r>
            <a:r>
              <a:rPr lang="zh-CN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7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901F9E-6AE0-4868-8FA7-16593B8B297E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博士</a:t>
            </a:r>
            <a: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期间发表和完成的论文</a:t>
            </a:r>
            <a:b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</a:b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0" name="Rectangle 7"/>
          <p:cNvSpPr/>
          <p:nvPr/>
        </p:nvSpPr>
        <p:spPr>
          <a:xfrm>
            <a:off x="545554" y="1124744"/>
            <a:ext cx="8135938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B</a:t>
            </a:r>
            <a:r>
              <a:rPr lang="en-US" altLang="zh-CN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Z., Zhou, J., Ye L. &amp; Li, E., Damage localization in composite lattice truss core sandwich structures based on vibration characteristics. Composite Structures, 2015. 126: 34-51.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收录期刊；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Doi:10.1016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j.compstruct.2015.02.046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IF=3.120</a:t>
            </a:r>
            <a:r>
              <a:rPr lang="zh-CN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B.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Gong, K. &amp; Li, Z., Damage localization in composite laminates based on a quantitative expression of anisotropic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Smart Materials and Structures, 2013. 22: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10pp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收录期刊；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收录号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000319195500006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IF=2.449</a:t>
            </a:r>
            <a:r>
              <a:rPr lang="zh-CN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B.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L., Li, E.,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Li, Z. &amp; Chang, L., Gapped smoothing algorithm applied to defect identification using pulsed thermography. Nondestructive Testing and Evaluation, 2015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30:171-195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收录期刊；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Doi:10.1080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/10589759.2015.1029477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IF=0.943</a:t>
            </a:r>
            <a:r>
              <a:rPr lang="zh-CN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B.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L., Li, Z., Ma, C. &amp; Zhang J., Quantitative identification of delamination at different interfaces using guided wave signals in composite laminates. Journal of Reinforced Plastics and Composites, Revision. </a:t>
            </a:r>
            <a:r>
              <a:rPr lang="zh-CN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已根据审稿意见修改并提交</a:t>
            </a:r>
            <a:r>
              <a:rPr lang="zh-CN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Liu, Y., Liu, W., </a:t>
            </a:r>
            <a:r>
              <a:rPr lang="en-US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B</a:t>
            </a:r>
            <a:r>
              <a:rPr lang="en-US" altLang="zh-CN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Su, X., An ultra-accurate hybrid smoothed finite element method for piezoelectric problem. International Journal of Applied Mechanics, 2015. In Press.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收录期刊；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IF=1.293</a:t>
            </a:r>
            <a:r>
              <a:rPr lang="zh-CN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E., He, Z., Chen, L., </a:t>
            </a:r>
            <a:r>
              <a:rPr lang="en-US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B.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Xu X. &amp; Liu, G., An ultra-accurate hybrid smoothed finite element method for piezoelectric problem. Engineering Analysis with Boundary Elements, 2015. 50: 188-197.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收录期刊；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收录号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000347018200020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IF=1.437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 </a:t>
            </a:r>
            <a:r>
              <a:rPr lang="zh-CN" altLang="zh-CN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李</a:t>
            </a:r>
            <a:r>
              <a:rPr lang="zh-CN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冰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励争，刘瑜，激励脉冲信号对基于周向导波的圆环损伤检测的影响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实验力学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2012. 27:607-617.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（核心期刊收录）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2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901F9E-6AE0-4868-8FA7-16593B8B297E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10" name="Rectangle 7"/>
          <p:cNvSpPr/>
          <p:nvPr/>
        </p:nvSpPr>
        <p:spPr>
          <a:xfrm>
            <a:off x="545554" y="1046921"/>
            <a:ext cx="8135938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B</a:t>
            </a:r>
            <a:r>
              <a:rPr lang="en-US" altLang="zh-CN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Ye, L., Li, E.,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Hasib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&amp; Li, Z., Gapped smoothing method applied to defect evaluation using pulsed thermography. Proceedings of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ASHMCS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2014,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Jeonju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South Korea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zh-CN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李冰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周洁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励争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基于模态振型曲率的复合材料点阵结构的损伤检测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北京力学会第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届学术年会论文集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2015,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北京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zh-CN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李冰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刘咏泉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励争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波的复合材料层合板的快速损伤检测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第十三届全国实验力学学术会议论文摘要集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2012,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云南昆明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zh-CN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李冰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励争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基于振动的轻质点阵夹芯板的损伤检测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北京力学会第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届学术年会论文集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2013,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北京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Ye, L., Fan, J., </a:t>
            </a:r>
            <a:r>
              <a:rPr lang="en-US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B.</a:t>
            </a:r>
            <a:r>
              <a:rPr lang="en-US" altLang="zh-CN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Sun, C., Unidirectional water transfer across a bio-inspired fabric. Proceedings of Fiber Society Fall 2014 Conference, Philadelphia, Pennsylvania, USA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 J., Li, Z. &amp; </a:t>
            </a:r>
            <a:r>
              <a:rPr lang="en-US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B</a:t>
            </a:r>
            <a:r>
              <a:rPr lang="en-US" altLang="zh-CN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Damage size identification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 based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Lamb waves. 13th International Conference on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Fracture (ICF13)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Book, 2013, Beijing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China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励争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冯侃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李冰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基于模态分析的无损检测方法探索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中国力学大会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论文摘要集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2013,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陕西西安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冯侃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励争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李冰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轻质点阵夹芯结构动态响应实验研究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中国力学大会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论文摘要集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2013,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陕西西安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博士</a:t>
            </a:r>
            <a: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期间发表和完成的论文</a:t>
            </a:r>
            <a:b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</a:b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9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901F9E-6AE0-4868-8FA7-16593B8B297E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  <p:sp>
        <p:nvSpPr>
          <p:cNvPr id="12" name="Rectangle 11"/>
          <p:cNvSpPr/>
          <p:nvPr/>
        </p:nvSpPr>
        <p:spPr>
          <a:xfrm>
            <a:off x="2094585" y="2060848"/>
            <a:ext cx="559319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感谢各位老师！</a:t>
            </a:r>
            <a:endParaRPr lang="en-US" sz="6000" b="1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0000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65176" y="2794632"/>
            <a:ext cx="7391400" cy="1714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Times New Roman" pitchFamily="18" charset="0"/>
              </a:rPr>
              <a:t>请您批评指正</a:t>
            </a:r>
            <a:r>
              <a:rPr lang="zh-CN" altLang="en-US" sz="4400" i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Times New Roman" pitchFamily="18" charset="0"/>
              </a:rPr>
              <a:t>！</a:t>
            </a: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Times New Roman" pitchFamily="18" charset="0"/>
            </a:endParaRPr>
          </a:p>
        </p:txBody>
      </p:sp>
      <p:pic>
        <p:nvPicPr>
          <p:cNvPr id="6" name="图片 5" descr="original_H3zI_5ea300009f951191.jpg"/>
          <p:cNvPicPr>
            <a:picLocks noChangeAspect="1"/>
          </p:cNvPicPr>
          <p:nvPr/>
        </p:nvPicPr>
        <p:blipFill>
          <a:blip r:embed="rId3"/>
          <a:srcRect t="8975" b="32398"/>
          <a:stretch>
            <a:fillRect/>
          </a:stretch>
        </p:blipFill>
        <p:spPr>
          <a:xfrm>
            <a:off x="0" y="5443029"/>
            <a:ext cx="9144000" cy="139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476672"/>
            <a:ext cx="2700337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绪论 </a:t>
            </a: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(v)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1002756" y="1303710"/>
            <a:ext cx="2057076" cy="440972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红外成像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检测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79512" y="1885847"/>
            <a:ext cx="1728192" cy="384707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红外成像分类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123728" y="1885847"/>
            <a:ext cx="2016224" cy="384707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脉冲红外热对比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371964" y="1268760"/>
            <a:ext cx="0" cy="449944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矩形 19"/>
          <p:cNvSpPr/>
          <p:nvPr/>
        </p:nvSpPr>
        <p:spPr bwMode="auto">
          <a:xfrm>
            <a:off x="5840482" y="1303710"/>
            <a:ext cx="2057076" cy="440972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振动</a:t>
            </a:r>
            <a:r>
              <a:rPr lang="zh-CN" altLang="en-US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检测技术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4427984" y="1882439"/>
            <a:ext cx="1504931" cy="390780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固有频率法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004924" y="1882439"/>
            <a:ext cx="1519404" cy="390780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模态振型法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7589098" y="1887013"/>
            <a:ext cx="1519404" cy="390780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其他振型法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06748" y="2416284"/>
            <a:ext cx="1872043" cy="3314864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2051720" y="2411720"/>
            <a:ext cx="2248129" cy="3314864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947" y="2383830"/>
            <a:ext cx="2000773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脉冲红外热成像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(S. Marinetti;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M.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Pilla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H.D.    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Benitez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锁相红外热成像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   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D.T.Wu;C.Meola;W.Bai;S.Kubo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超声红外热成像</a:t>
            </a:r>
            <a:r>
              <a:rPr lang="en-US" altLang="zh-CN" sz="14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    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D.Bates;B.Yang;D.P.Chen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50261" y="2458399"/>
            <a:ext cx="2305715" cy="326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基于基准信号热对比</a:t>
            </a:r>
            <a:endParaRPr lang="en-US" altLang="zh-CN" sz="1600" dirty="0" smtClean="0">
              <a:solidFill>
                <a:srgbClr val="FF0000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绝对热对比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连续热对</a:t>
            </a:r>
            <a:endParaRPr lang="en-US" altLang="zh-CN" sz="1400" dirty="0" smtClean="0"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比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常规热对比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标准热</a:t>
            </a:r>
            <a:endParaRPr lang="en-US" altLang="zh-CN" sz="1400" dirty="0" smtClean="0"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对比等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R.E.Martin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E.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Grinzato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S. Marinetti)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无需基准信号热对比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  <a:endParaRPr lang="en-US" altLang="zh-CN" sz="1600" dirty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差值绝对热对比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DAC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); 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中值滤波热对比；三维</a:t>
            </a:r>
            <a:endParaRPr lang="en-US" altLang="zh-CN" sz="1400" dirty="0" smtClean="0"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有限差分热对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FDTC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);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(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M.Pilla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A.D.Giron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H.L.Correa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251520" y="5944160"/>
            <a:ext cx="3927947" cy="40011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亟需发展无需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基准信号的热对比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4526445" y="2411720"/>
            <a:ext cx="1773747" cy="3314864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15117" y="2418580"/>
            <a:ext cx="1713067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能量扰动法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(F. Choy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一般摄动法</a:t>
            </a:r>
            <a:endParaRPr lang="en-US" altLang="zh-CN" sz="1600" dirty="0" smtClean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(M.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Antonino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单缺陷指标法</a:t>
            </a:r>
            <a:endParaRPr lang="en-US" altLang="zh-CN" sz="1600" dirty="0" smtClean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ea typeface="黑体" panose="02010609060101010101" pitchFamily="49" charset="-122"/>
              </a:rPr>
              <a:t>      (J.T. Kim</a:t>
            </a:r>
            <a:r>
              <a:rPr lang="zh-CN" altLang="en-US" sz="1400" dirty="0" smtClean="0">
                <a:ea typeface="黑体" panose="02010609060101010101" pitchFamily="49" charset="-122"/>
              </a:rPr>
              <a:t>等</a:t>
            </a:r>
            <a:r>
              <a:rPr lang="en-US" altLang="zh-CN" sz="1400" dirty="0"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传递矩阵法</a:t>
            </a:r>
            <a:endParaRPr lang="en-US" altLang="zh-CN" sz="1600" dirty="0" smtClean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ea typeface="黑体" panose="02010609060101010101" pitchFamily="49" charset="-122"/>
              </a:rPr>
              <a:t>     (D.P. </a:t>
            </a:r>
            <a:r>
              <a:rPr lang="en-US" altLang="zh-CN" sz="1400" dirty="0" err="1" smtClean="0">
                <a:ea typeface="黑体" panose="02010609060101010101" pitchFamily="49" charset="-122"/>
              </a:rPr>
              <a:t>Patil</a:t>
            </a:r>
            <a:r>
              <a:rPr lang="en-US" altLang="zh-CN" sz="1400" dirty="0" smtClean="0">
                <a:ea typeface="黑体" panose="02010609060101010101" pitchFamily="49" charset="-122"/>
              </a:rPr>
              <a:t>)</a:t>
            </a:r>
            <a:endParaRPr lang="en-US" altLang="zh-CN" sz="1400" dirty="0" smtClean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6444208" y="2405647"/>
            <a:ext cx="2520280" cy="3314864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72235" y="2348880"/>
            <a:ext cx="2464261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曲率模态法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(P.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Qiao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C.S.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Hamey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局部应变能法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latin typeface="+mn-lt"/>
                <a:ea typeface="黑体" panose="02010609060101010101" pitchFamily="49" charset="-122"/>
              </a:rPr>
              <a:t>    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(K. Feng; Z. Li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间隔平滑法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(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C.Ratcliff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M.K.Yoon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单点测量</a:t>
            </a:r>
            <a:r>
              <a:rPr lang="en-US" altLang="zh-CN" sz="1600" dirty="0" err="1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FRF</a:t>
            </a: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法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(K. Zhu; D. Fang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ODS</a:t>
            </a: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法</a:t>
            </a:r>
            <a:r>
              <a:rPr lang="en-US" altLang="zh-CN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(P.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McHargue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       C.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Devriendt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应变振型法</a:t>
            </a:r>
            <a:r>
              <a:rPr lang="en-US" altLang="zh-CN" sz="1600" dirty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latin typeface="+mn-lt"/>
                <a:ea typeface="黑体" panose="02010609060101010101" pitchFamily="49" charset="-122"/>
              </a:rPr>
              <a:t>     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(A. </a:t>
            </a:r>
            <a:r>
              <a:rPr lang="en-US" altLang="zh-CN" sz="1400" dirty="0" err="1" smtClean="0">
                <a:latin typeface="+mn-lt"/>
                <a:ea typeface="黑体" panose="02010609060101010101" pitchFamily="49" charset="-122"/>
              </a:rPr>
              <a:t>Pandey;J.Chang</a:t>
            </a:r>
            <a:r>
              <a:rPr lang="zh-CN" altLang="en-US" sz="1400" dirty="0" smtClean="0">
                <a:latin typeface="+mn-lt"/>
                <a:ea typeface="黑体" panose="02010609060101010101" pitchFamily="49" charset="-122"/>
              </a:rPr>
              <a:t>等</a:t>
            </a:r>
            <a:r>
              <a:rPr lang="en-US" altLang="zh-CN" sz="1400" dirty="0" smtClean="0">
                <a:latin typeface="+mn-lt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4748509" y="5944160"/>
            <a:ext cx="3927947" cy="40011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局部损伤；复杂复合材料结构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1" name="肘形连接符 10"/>
          <p:cNvCxnSpPr>
            <a:stCxn id="7" idx="2"/>
            <a:endCxn id="8" idx="0"/>
          </p:cNvCxnSpPr>
          <p:nvPr/>
        </p:nvCxnSpPr>
        <p:spPr bwMode="auto">
          <a:xfrm rot="5400000">
            <a:off x="1466869" y="1321421"/>
            <a:ext cx="141165" cy="98768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肘形连接符 27"/>
          <p:cNvCxnSpPr>
            <a:stCxn id="7" idx="2"/>
            <a:endCxn id="10" idx="0"/>
          </p:cNvCxnSpPr>
          <p:nvPr/>
        </p:nvCxnSpPr>
        <p:spPr bwMode="auto">
          <a:xfrm rot="16200000" flipH="1">
            <a:off x="2510985" y="1264991"/>
            <a:ext cx="141165" cy="110054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连接符 29"/>
          <p:cNvCxnSpPr>
            <a:stCxn id="8" idx="2"/>
          </p:cNvCxnSpPr>
          <p:nvPr/>
        </p:nvCxnSpPr>
        <p:spPr bwMode="auto">
          <a:xfrm>
            <a:off x="1043608" y="2270554"/>
            <a:ext cx="0" cy="1457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>
            <a:stCxn id="10" idx="2"/>
          </p:cNvCxnSpPr>
          <p:nvPr/>
        </p:nvCxnSpPr>
        <p:spPr bwMode="auto">
          <a:xfrm>
            <a:off x="3131840" y="2270554"/>
            <a:ext cx="0" cy="1457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肘形连接符 33"/>
          <p:cNvCxnSpPr>
            <a:stCxn id="20" idx="2"/>
            <a:endCxn id="21" idx="0"/>
          </p:cNvCxnSpPr>
          <p:nvPr/>
        </p:nvCxnSpPr>
        <p:spPr bwMode="auto">
          <a:xfrm rot="5400000">
            <a:off x="5955857" y="969275"/>
            <a:ext cx="137757" cy="168857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肘形连接符 35"/>
          <p:cNvCxnSpPr>
            <a:stCxn id="20" idx="2"/>
            <a:endCxn id="23" idx="0"/>
          </p:cNvCxnSpPr>
          <p:nvPr/>
        </p:nvCxnSpPr>
        <p:spPr bwMode="auto">
          <a:xfrm rot="16200000" flipH="1">
            <a:off x="7537745" y="1075957"/>
            <a:ext cx="142331" cy="147978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连接符 39"/>
          <p:cNvCxnSpPr>
            <a:stCxn id="20" idx="2"/>
          </p:cNvCxnSpPr>
          <p:nvPr/>
        </p:nvCxnSpPr>
        <p:spPr bwMode="auto">
          <a:xfrm>
            <a:off x="6869020" y="1744682"/>
            <a:ext cx="1" cy="1350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直接连接符 41"/>
          <p:cNvCxnSpPr>
            <a:stCxn id="21" idx="2"/>
          </p:cNvCxnSpPr>
          <p:nvPr/>
        </p:nvCxnSpPr>
        <p:spPr bwMode="auto">
          <a:xfrm>
            <a:off x="5180450" y="2273219"/>
            <a:ext cx="0" cy="1324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肘形连接符 45"/>
          <p:cNvCxnSpPr>
            <a:stCxn id="22" idx="2"/>
            <a:endCxn id="24" idx="0"/>
          </p:cNvCxnSpPr>
          <p:nvPr/>
        </p:nvCxnSpPr>
        <p:spPr bwMode="auto">
          <a:xfrm rot="16200000" flipH="1">
            <a:off x="7168273" y="1869572"/>
            <a:ext cx="132428" cy="93972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肘形连接符 47"/>
          <p:cNvCxnSpPr>
            <a:stCxn id="23" idx="2"/>
            <a:endCxn id="24" idx="0"/>
          </p:cNvCxnSpPr>
          <p:nvPr/>
        </p:nvCxnSpPr>
        <p:spPr bwMode="auto">
          <a:xfrm rot="5400000">
            <a:off x="7962647" y="2019494"/>
            <a:ext cx="127854" cy="64445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264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-1327" r="1212" b="24752"/>
          <a:stretch/>
        </p:blipFill>
        <p:spPr>
          <a:xfrm>
            <a:off x="1799073" y="1196752"/>
            <a:ext cx="4882360" cy="266429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901F9E-6AE0-4868-8FA7-16593B8B297E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  <p:pic>
        <p:nvPicPr>
          <p:cNvPr id="9" name="图片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12784"/>
            <a:ext cx="7488832" cy="2252520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补充</a:t>
            </a:r>
            <a:r>
              <a:rPr lang="en-US" altLang="zh-CN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计算不同模态波的波速</a:t>
            </a:r>
            <a: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/>
            </a:r>
            <a:b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</a:b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61138" y="6156012"/>
            <a:ext cx="4487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3.9  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模态波的波速计算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03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901F9E-6AE0-4868-8FA7-16593B8B297E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补充</a:t>
            </a:r>
            <a:r>
              <a:rPr lang="en-US" altLang="zh-CN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-B’</a:t>
            </a:r>
            <a:r>
              <a:rPr lang="zh-CN" altLang="en-US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和</a:t>
            </a:r>
            <a:r>
              <a:rPr lang="en-US" altLang="zh-CN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C’</a:t>
            </a:r>
            <a:r>
              <a:rPr lang="zh-CN" altLang="en-US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点采集的多余波包</a:t>
            </a:r>
            <a: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/>
            </a:r>
            <a:b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</a:b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861048"/>
            <a:ext cx="7920000" cy="22858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9592" y="6093296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3.10  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反相位激励时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B’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点和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C’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）沿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方向位移及（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）小波变换信号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-1327" r="1212" b="24752"/>
          <a:stretch/>
        </p:blipFill>
        <p:spPr>
          <a:xfrm>
            <a:off x="1763688" y="1124744"/>
            <a:ext cx="488236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901F9E-6AE0-4868-8FA7-16593B8B297E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补充</a:t>
            </a:r>
            <a:r>
              <a:rPr lang="en-US" altLang="zh-CN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检测方法在对称铺层板中适用性</a:t>
            </a:r>
            <a: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/>
            </a:r>
            <a:b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</a:b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580160" cy="35933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079265"/>
            <a:ext cx="8278870" cy="9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73</a:t>
            </a:fld>
            <a:endParaRPr lang="en-US"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55298" name="Picture 2" descr="E:\work\已写论文\composite lattice structures\Figure1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85182"/>
            <a:ext cx="4769862" cy="352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work\已写论文\composite lattice structures\Figure10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5182"/>
            <a:ext cx="376611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补充</a:t>
            </a:r>
            <a:r>
              <a:rPr lang="en-US" altLang="zh-CN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损伤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位置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对</a:t>
            </a:r>
            <a:r>
              <a:rPr lang="zh-CN" altLang="en-US" sz="22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振动特性的</a:t>
            </a: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影响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64398" y="5322694"/>
            <a:ext cx="34563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5.8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不同损伤位置示意图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914279" y="5322694"/>
            <a:ext cx="55890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5.9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损伤位置对前六阶固有频率的影响</a:t>
            </a:r>
            <a:endParaRPr lang="en-AU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9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901F9E-6AE0-4868-8FA7-16593B8B297E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补充</a:t>
            </a:r>
            <a:r>
              <a:rPr lang="en-US" altLang="zh-CN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0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三种典型无损检测方法对比</a:t>
            </a:r>
            <a: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/>
            </a:r>
            <a:br>
              <a:rPr lang="zh-CN" altLang="en-US" sz="2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</a:b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12256"/>
              </p:ext>
            </p:extLst>
          </p:nvPr>
        </p:nvGraphicFramePr>
        <p:xfrm>
          <a:off x="539552" y="1485876"/>
          <a:ext cx="7992888" cy="44694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92288"/>
                <a:gridCol w="2736304"/>
                <a:gridCol w="2664296"/>
              </a:tblGrid>
              <a:tr h="937689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rgbClr val="0000FF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优点</a:t>
                      </a:r>
                      <a:endParaRPr lang="zh-CN" altLang="en-US" sz="2000" b="0" dirty="0">
                        <a:solidFill>
                          <a:srgbClr val="0000FF"/>
                        </a:solidFill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rgbClr val="0000FF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不足</a:t>
                      </a:r>
                      <a:endParaRPr lang="zh-CN" altLang="en-US" sz="2000" b="0" dirty="0">
                        <a:solidFill>
                          <a:srgbClr val="0000FF"/>
                        </a:solidFill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</a:txBody>
                  <a:tcPr anchor="ctr"/>
                </a:tc>
              </a:tr>
              <a:tr h="11772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rgbClr val="0000FF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导波检测法</a:t>
                      </a:r>
                      <a:endParaRPr lang="zh-CN" altLang="en-US" sz="2400" b="0" dirty="0">
                        <a:solidFill>
                          <a:srgbClr val="0000FF"/>
                        </a:solidFill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局部检测；在线监测；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信号复杂；不适合复杂结构；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</a:tr>
              <a:tr h="11772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rgbClr val="0000FF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脉冲红外</a:t>
                      </a:r>
                      <a:r>
                        <a:rPr lang="zh-CN" altLang="en-US" sz="2400" b="0" smtClean="0">
                          <a:solidFill>
                            <a:srgbClr val="0000FF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热成像</a:t>
                      </a:r>
                      <a:endParaRPr lang="zh-CN" altLang="en-US" sz="2400" b="0" dirty="0">
                        <a:solidFill>
                          <a:srgbClr val="0000FF"/>
                        </a:solidFill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检测快速，检测面积大，非接触；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非均匀加热影响；不适合复杂结构；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</a:tr>
              <a:tr h="11772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rgbClr val="0000FF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振动检测法</a:t>
                      </a:r>
                      <a:endParaRPr lang="zh-CN" altLang="en-US" sz="2400" b="0" dirty="0">
                        <a:solidFill>
                          <a:srgbClr val="0000FF"/>
                        </a:solidFill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全局性检测，适用于复杂结构；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较难实现局部损伤定量评估；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64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47968" y="1368990"/>
            <a:ext cx="766317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非常感谢各位老师参加我的博士论文答辩；</a:t>
            </a:r>
            <a:endParaRPr lang="en-US" altLang="zh-CN" sz="2200" dirty="0" smtClean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endParaRPr lang="en-US" altLang="zh-CN" sz="2200" dirty="0" smtClean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zh-CN" sz="2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衷心</a:t>
            </a:r>
            <a:r>
              <a:rPr lang="zh-CN" altLang="zh-CN" sz="2200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感谢</a:t>
            </a:r>
            <a:r>
              <a:rPr lang="zh-CN" altLang="zh-CN" sz="2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励</a:t>
            </a:r>
            <a:r>
              <a:rPr lang="zh-CN" altLang="en-US" sz="2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争</a:t>
            </a:r>
            <a:r>
              <a:rPr lang="zh-CN" altLang="zh-CN" sz="2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老师</a:t>
            </a:r>
            <a:r>
              <a:rPr lang="zh-CN" altLang="zh-CN" sz="2200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在我攻读博士学位期间对我的培养和</a:t>
            </a:r>
            <a:r>
              <a:rPr lang="zh-CN" altLang="zh-CN" sz="2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锻炼</a:t>
            </a:r>
            <a:r>
              <a:rPr lang="zh-CN" altLang="en-US" sz="2200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；</a:t>
            </a:r>
            <a:endParaRPr lang="en-US" altLang="zh-CN" sz="2200" dirty="0" smtClean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endParaRPr lang="en-US" altLang="zh-CN" sz="2200" dirty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感谢苏先樾老师在组会上的每一点指导；</a:t>
            </a:r>
            <a:endParaRPr lang="en-US" altLang="zh-CN" sz="2200" dirty="0" smtClean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endParaRPr lang="en-US" altLang="zh-CN" sz="2200" dirty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感谢悉尼大学叶林老师一年的帮助；</a:t>
            </a:r>
            <a:endParaRPr lang="en-US" altLang="zh-CN" sz="2200" dirty="0" smtClean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endParaRPr lang="en-US" altLang="zh-CN" sz="2200" dirty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感谢力学系所有老师；</a:t>
            </a:r>
            <a:endParaRPr lang="en-US" altLang="zh-CN" sz="2200" dirty="0" smtClean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endParaRPr lang="en-US" altLang="zh-CN" sz="2200" dirty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感谢课题组所有同学；</a:t>
            </a:r>
            <a:endParaRPr lang="en-US" altLang="zh-CN" sz="2200" dirty="0" smtClean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endParaRPr lang="en-US" altLang="zh-CN" sz="2200" dirty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感谢我的朋友和家人。</a:t>
            </a:r>
            <a:endParaRPr lang="en-US" altLang="zh-CN" sz="2200" dirty="0" smtClean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endParaRPr lang="en-US" altLang="zh-CN" sz="2200" dirty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  <a:p>
            <a:endParaRPr lang="zh-CN" altLang="zh-CN" sz="2200" dirty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901F9E-6AE0-4868-8FA7-16593B8B297E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pic>
        <p:nvPicPr>
          <p:cNvPr id="75778" name="Picture 2" descr="C:\Users\Bing\Desktop\9558808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52103"/>
            <a:ext cx="2808312" cy="188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620688"/>
            <a:ext cx="7325518" cy="8651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sz="2200" dirty="0" smtClean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致谢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75779" name="Picture 3" descr="C:\Users\Bing\Desktop\13t58PICYS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t="6873" r="60029" b="80749"/>
          <a:stretch/>
        </p:blipFill>
        <p:spPr bwMode="auto">
          <a:xfrm>
            <a:off x="494726" y="1314246"/>
            <a:ext cx="620890" cy="53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Bing\Desktop\13t58PICYS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t="6873" r="60029" b="80749"/>
          <a:stretch/>
        </p:blipFill>
        <p:spPr bwMode="auto">
          <a:xfrm>
            <a:off x="494726" y="1962318"/>
            <a:ext cx="620890" cy="53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Bing\Desktop\13t58PICYS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t="6873" r="60029" b="80749"/>
          <a:stretch/>
        </p:blipFill>
        <p:spPr bwMode="auto">
          <a:xfrm>
            <a:off x="494726" y="2636912"/>
            <a:ext cx="620890" cy="53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Bing\Desktop\13t58PICYS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t="6873" r="60029" b="80749"/>
          <a:stretch/>
        </p:blipFill>
        <p:spPr bwMode="auto">
          <a:xfrm>
            <a:off x="494726" y="3284984"/>
            <a:ext cx="620890" cy="53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Bing\Desktop\13t58PICYS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t="6873" r="60029" b="80749"/>
          <a:stretch/>
        </p:blipFill>
        <p:spPr bwMode="auto">
          <a:xfrm>
            <a:off x="494726" y="4005064"/>
            <a:ext cx="620890" cy="53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Bing\Desktop\13t58PICYS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t="6873" r="60029" b="80749"/>
          <a:stretch/>
        </p:blipFill>
        <p:spPr bwMode="auto">
          <a:xfrm>
            <a:off x="494726" y="4653136"/>
            <a:ext cx="620890" cy="53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Bing\Desktop\13t58PICYS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t="6873" r="60029" b="80749"/>
          <a:stretch/>
        </p:blipFill>
        <p:spPr bwMode="auto">
          <a:xfrm>
            <a:off x="494726" y="5301208"/>
            <a:ext cx="620890" cy="53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88229-2361-4A3F-BA53-4D47DBEF09B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476672"/>
            <a:ext cx="2700337" cy="56061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绪论 </a:t>
            </a:r>
            <a:r>
              <a:rPr lang="en-US" altLang="zh-CN" sz="3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(vi)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24286"/>
              </p:ext>
            </p:extLst>
          </p:nvPr>
        </p:nvGraphicFramePr>
        <p:xfrm>
          <a:off x="251520" y="1319376"/>
          <a:ext cx="8463284" cy="51339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46460"/>
                <a:gridCol w="1512168"/>
                <a:gridCol w="2376264"/>
                <a:gridCol w="2016224"/>
                <a:gridCol w="1512168"/>
              </a:tblGrid>
              <a:tr h="435809"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rgbClr val="FF0000"/>
                          </a:solidFill>
                          <a:latin typeface="华文隶书" panose="02010800040101010101" pitchFamily="2" charset="-122"/>
                          <a:ea typeface="华文隶书" panose="02010800040101010101" pitchFamily="2" charset="-122"/>
                        </a:rPr>
                        <a:t>检测技术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华文隶书" panose="02010800040101010101" pitchFamily="2" charset="-122"/>
                        <a:ea typeface="华文隶书" panose="02010800040101010101" pitchFamily="2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rgbClr val="FF0000"/>
                          </a:solidFill>
                          <a:latin typeface="华文隶书" panose="02010800040101010101" pitchFamily="2" charset="-122"/>
                          <a:ea typeface="华文隶书" panose="02010800040101010101" pitchFamily="2" charset="-122"/>
                        </a:rPr>
                        <a:t>存在问题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华文隶书" panose="02010800040101010101" pitchFamily="2" charset="-122"/>
                        <a:ea typeface="华文隶书" panose="02010800040101010101" pitchFamily="2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rgbClr val="FF0000"/>
                          </a:solidFill>
                          <a:latin typeface="华文隶书" panose="02010800040101010101" pitchFamily="2" charset="-122"/>
                          <a:ea typeface="华文隶书" panose="02010800040101010101" pitchFamily="2" charset="-122"/>
                        </a:rPr>
                        <a:t>本文工作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华文隶书" panose="02010800040101010101" pitchFamily="2" charset="-122"/>
                        <a:ea typeface="华文隶书" panose="02010800040101010101" pitchFamily="2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rgbClr val="FF0000"/>
                          </a:solidFill>
                          <a:latin typeface="华文隶书" panose="02010800040101010101" pitchFamily="2" charset="-122"/>
                          <a:ea typeface="华文隶书" panose="02010800040101010101" pitchFamily="2" charset="-122"/>
                        </a:rPr>
                        <a:t>研究目的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华文隶书" panose="02010800040101010101" pitchFamily="2" charset="-122"/>
                        <a:ea typeface="华文隶书" panose="02010800040101010101" pitchFamily="2" charset="-122"/>
                      </a:endParaRPr>
                    </a:p>
                  </a:txBody>
                  <a:tcPr anchor="ctr">
                    <a:noFill/>
                  </a:tcPr>
                </a:tc>
              </a:tr>
              <a:tr h="1296144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solidFill>
                            <a:srgbClr val="FF0000"/>
                          </a:solidFill>
                          <a:latin typeface="华文隶书" panose="02010800040101010101" pitchFamily="2" charset="-122"/>
                          <a:ea typeface="华文隶书" panose="02010800040101010101" pitchFamily="2" charset="-122"/>
                        </a:rPr>
                        <a:t>复合材料典型无损检测技术</a:t>
                      </a:r>
                      <a:endParaRPr lang="zh-CN" altLang="en-US" sz="2800" b="0" dirty="0">
                        <a:solidFill>
                          <a:srgbClr val="FF0000"/>
                        </a:solidFill>
                        <a:latin typeface="华文隶书" panose="02010800040101010101" pitchFamily="2" charset="-122"/>
                        <a:ea typeface="华文隶书" panose="02010800040101010101" pitchFamily="2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导波检测</a:t>
                      </a:r>
                      <a:endParaRPr lang="zh-CN" altLang="en-US" sz="2000" b="0" dirty="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</a:t>
                      </a:r>
                      <a:r>
                        <a:rPr lang="en-US" altLang="zh-CN" sz="1600" b="0" kern="1200" baseline="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zh-CN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波速对传播方向的依赖性限制了</a:t>
                      </a:r>
                      <a:r>
                        <a:rPr lang="en-US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Lamb</a:t>
                      </a:r>
                      <a:r>
                        <a:rPr lang="zh-CN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波检测的发展；</a:t>
                      </a:r>
                      <a:endParaRPr lang="en-US" altLang="zh-CN" sz="1600" kern="1200" dirty="0" smtClean="0">
                        <a:solidFill>
                          <a:srgbClr val="0000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kern="1200" dirty="0" smtClean="0">
                        <a:solidFill>
                          <a:srgbClr val="0000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 </a:t>
                      </a:r>
                      <a:r>
                        <a:rPr lang="zh-CN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在未知层裂界面的前提下，</a:t>
                      </a:r>
                      <a:r>
                        <a:rPr lang="zh-CN" altLang="en-US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如何</a:t>
                      </a:r>
                      <a:r>
                        <a:rPr lang="zh-CN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确定层裂界面和尺寸；</a:t>
                      </a:r>
                      <a:endParaRPr lang="en-US" altLang="zh-CN" sz="1600" kern="1200" dirty="0" smtClean="0">
                        <a:solidFill>
                          <a:srgbClr val="0000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/>
                      <a:endParaRPr lang="zh-CN" altLang="en-US" sz="1600" b="0" dirty="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</a:t>
                      </a:r>
                      <a:r>
                        <a:rPr lang="en-US" altLang="zh-CN" sz="1600" b="0" kern="1200" baseline="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zh-CN" altLang="en-US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提出适用于不同铺层复合材料层合板的</a:t>
                      </a:r>
                      <a:r>
                        <a:rPr lang="en-US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Lamb</a:t>
                      </a:r>
                      <a:r>
                        <a:rPr lang="zh-CN" altLang="en-US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波波速面方程，并用于损伤定位；</a:t>
                      </a:r>
                      <a:endParaRPr lang="en-US" altLang="zh-CN" sz="1600" kern="1200" dirty="0" smtClean="0">
                        <a:solidFill>
                          <a:srgbClr val="0000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kern="1200" dirty="0" smtClean="0">
                        <a:solidFill>
                          <a:srgbClr val="0000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 </a:t>
                      </a:r>
                      <a:r>
                        <a:rPr lang="zh-CN" altLang="en-US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提出定量评估层裂界面和尺寸的检测方法</a:t>
                      </a:r>
                      <a:r>
                        <a:rPr lang="zh-CN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；</a:t>
                      </a:r>
                      <a:endParaRPr lang="en-US" altLang="zh-CN" sz="1600" kern="1200" dirty="0" smtClean="0">
                        <a:solidFill>
                          <a:srgbClr val="0000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/>
                      <a:endParaRPr lang="zh-CN" altLang="en-US" sz="1600" b="0" dirty="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b="0" dirty="0" smtClean="0">
                          <a:solidFill>
                            <a:srgbClr val="FF0000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纵向发展：</a:t>
                      </a:r>
                      <a:endParaRPr lang="en-US" altLang="zh-CN" sz="2000" b="0" dirty="0" smtClean="0">
                        <a:solidFill>
                          <a:srgbClr val="FF0000"/>
                        </a:solidFill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b="0" dirty="0" smtClean="0">
                          <a:solidFill>
                            <a:srgbClr val="FF0000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损伤识别</a:t>
                      </a:r>
                      <a:r>
                        <a:rPr lang="en-US" altLang="zh-CN" sz="2000" b="0" dirty="0" smtClean="0">
                          <a:solidFill>
                            <a:srgbClr val="FF0000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-</a:t>
                      </a:r>
                      <a:r>
                        <a:rPr lang="zh-CN" altLang="en-US" sz="2000" b="0" dirty="0" smtClean="0">
                          <a:solidFill>
                            <a:srgbClr val="FF0000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损伤定位</a:t>
                      </a:r>
                      <a:r>
                        <a:rPr lang="en-US" altLang="zh-CN" sz="2000" b="0" dirty="0" smtClean="0">
                          <a:solidFill>
                            <a:srgbClr val="FF0000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-</a:t>
                      </a:r>
                      <a:r>
                        <a:rPr lang="zh-CN" altLang="en-US" sz="2000" b="0" dirty="0" smtClean="0">
                          <a:solidFill>
                            <a:srgbClr val="FF0000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损伤定量评估；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</a:txBody>
                  <a:tcPr>
                    <a:noFill/>
                  </a:tcPr>
                </a:tc>
              </a:tr>
              <a:tr h="108012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红外热成像</a:t>
                      </a:r>
                      <a:endParaRPr lang="zh-CN" altLang="en-US" sz="2000" b="0" dirty="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 </a:t>
                      </a:r>
                      <a:r>
                        <a:rPr lang="zh-CN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发展无需基准信号的热对比</a:t>
                      </a:r>
                      <a:r>
                        <a:rPr lang="en-US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, </a:t>
                      </a:r>
                      <a:r>
                        <a:rPr lang="zh-CN" altLang="en-US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抑制非均匀加热影响</a:t>
                      </a:r>
                      <a:r>
                        <a:rPr lang="zh-CN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；</a:t>
                      </a:r>
                      <a:endParaRPr lang="zh-CN" altLang="en-US" sz="1600" b="0" dirty="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 </a:t>
                      </a:r>
                      <a:r>
                        <a:rPr lang="zh-CN" altLang="en-US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将二维间隔平滑法应用于脉冲红外热成像，定量检测和评估损伤；</a:t>
                      </a:r>
                      <a:endParaRPr lang="zh-CN" altLang="en-US" sz="1600" kern="1200" dirty="0">
                        <a:solidFill>
                          <a:srgbClr val="0000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noFill/>
                  </a:tcPr>
                </a:tc>
              </a:tr>
              <a:tr h="124608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振动检测</a:t>
                      </a:r>
                      <a:endParaRPr lang="zh-CN" altLang="en-US" sz="2000" b="0" dirty="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600" b="0" dirty="0" smtClean="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 </a:t>
                      </a:r>
                      <a:r>
                        <a:rPr lang="zh-CN" altLang="en-US" sz="1600" b="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发展适用于</a:t>
                      </a:r>
                      <a:r>
                        <a:rPr lang="zh-CN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复杂、</a:t>
                      </a:r>
                      <a:r>
                        <a:rPr lang="zh-CN" altLang="en-US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新型</a:t>
                      </a:r>
                      <a:r>
                        <a:rPr lang="zh-CN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复合材料结构</a:t>
                      </a:r>
                      <a:r>
                        <a:rPr lang="zh-CN" altLang="en-US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的损伤检测方法</a:t>
                      </a:r>
                      <a:r>
                        <a:rPr lang="zh-CN" altLang="zh-CN" sz="1600" kern="1200" dirty="0" smtClean="0"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；</a:t>
                      </a:r>
                      <a:endParaRPr lang="zh-CN" altLang="en-US" sz="1600" b="0" dirty="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600" b="0" dirty="0" smtClean="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 </a:t>
                      </a:r>
                      <a:r>
                        <a:rPr lang="zh-CN" altLang="en-US" sz="1600" b="0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提出适用于轻质点阵结构的损伤定位方法；</a:t>
                      </a:r>
                      <a:endParaRPr lang="zh-CN" altLang="en-US" sz="1600" b="0" dirty="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 smtClean="0">
                          <a:solidFill>
                            <a:srgbClr val="FF0000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横向发展：</a:t>
                      </a:r>
                      <a:endParaRPr lang="en-US" altLang="zh-CN" sz="2000" b="0" dirty="0" smtClean="0">
                        <a:solidFill>
                          <a:srgbClr val="FF0000"/>
                        </a:solidFill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  <a:p>
                      <a:pPr algn="l"/>
                      <a:r>
                        <a:rPr lang="zh-CN" altLang="en-US" sz="2000" b="0" dirty="0" smtClean="0">
                          <a:solidFill>
                            <a:srgbClr val="FF0000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简单结构</a:t>
                      </a:r>
                      <a:r>
                        <a:rPr lang="en-US" altLang="zh-CN" sz="2000" b="0" dirty="0" smtClean="0">
                          <a:solidFill>
                            <a:srgbClr val="FF0000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-</a:t>
                      </a:r>
                      <a:r>
                        <a:rPr lang="zh-CN" altLang="en-US" sz="2000" b="0" dirty="0" smtClean="0">
                          <a:solidFill>
                            <a:srgbClr val="FF0000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新型复杂结构；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65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88224" y="6237312"/>
            <a:ext cx="2133600" cy="457200"/>
          </a:xfrm>
        </p:spPr>
        <p:txBody>
          <a:bodyPr/>
          <a:lstStyle/>
          <a:p>
            <a:pPr>
              <a:defRPr/>
            </a:pPr>
            <a:fld id="{9297586B-EA7E-4A47-8E76-41EE61A1DF1D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grpSp>
        <p:nvGrpSpPr>
          <p:cNvPr id="94" name="Group 2"/>
          <p:cNvGrpSpPr>
            <a:grpSpLocks/>
          </p:cNvGrpSpPr>
          <p:nvPr/>
        </p:nvGrpSpPr>
        <p:grpSpPr bwMode="auto">
          <a:xfrm>
            <a:off x="698076" y="1538882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95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2" name="Text Box 11"/>
          <p:cNvSpPr txBox="1">
            <a:spLocks noChangeArrowheads="1"/>
          </p:cNvSpPr>
          <p:nvPr/>
        </p:nvSpPr>
        <p:spPr bwMode="auto">
          <a:xfrm>
            <a:off x="1441092" y="1590472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绪论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03" name="Text Box 12"/>
          <p:cNvSpPr txBox="1">
            <a:spLocks noChangeArrowheads="1"/>
          </p:cNvSpPr>
          <p:nvPr/>
        </p:nvSpPr>
        <p:spPr bwMode="gray">
          <a:xfrm>
            <a:off x="845180" y="1588656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29" name="Line 27"/>
          <p:cNvSpPr>
            <a:spLocks noChangeShapeType="1"/>
          </p:cNvSpPr>
          <p:nvPr/>
        </p:nvSpPr>
        <p:spPr bwMode="auto">
          <a:xfrm>
            <a:off x="1288521" y="2113692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2" name="Group 2"/>
          <p:cNvGrpSpPr>
            <a:grpSpLocks/>
          </p:cNvGrpSpPr>
          <p:nvPr/>
        </p:nvGrpSpPr>
        <p:grpSpPr bwMode="auto">
          <a:xfrm>
            <a:off x="698076" y="2279380"/>
            <a:ext cx="606086" cy="529062"/>
            <a:chOff x="1110" y="2656"/>
            <a:chExt cx="1549" cy="1351"/>
          </a:xfrm>
          <a:solidFill>
            <a:srgbClr val="FF0000"/>
          </a:solidFill>
        </p:grpSpPr>
        <p:sp>
          <p:nvSpPr>
            <p:cNvPr id="213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6" name="Text Box 11"/>
          <p:cNvSpPr txBox="1">
            <a:spLocks noChangeArrowheads="1"/>
          </p:cNvSpPr>
          <p:nvPr/>
        </p:nvSpPr>
        <p:spPr bwMode="auto">
          <a:xfrm>
            <a:off x="1441092" y="233097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波的复合材料层合板损伤定位</a:t>
            </a:r>
            <a:endParaRPr lang="zh-CN" altLang="en-US" sz="28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18" name="Line 27"/>
          <p:cNvSpPr>
            <a:spLocks noChangeShapeType="1"/>
          </p:cNvSpPr>
          <p:nvPr/>
        </p:nvSpPr>
        <p:spPr bwMode="auto">
          <a:xfrm>
            <a:off x="1288521" y="2854190"/>
            <a:ext cx="7065339" cy="0"/>
          </a:xfrm>
          <a:prstGeom prst="line">
            <a:avLst/>
          </a:prstGeom>
          <a:noFill/>
          <a:ln w="6350">
            <a:solidFill>
              <a:srgbClr val="0070C0"/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9" name="Group 2"/>
          <p:cNvGrpSpPr>
            <a:grpSpLocks/>
          </p:cNvGrpSpPr>
          <p:nvPr/>
        </p:nvGrpSpPr>
        <p:grpSpPr bwMode="auto">
          <a:xfrm>
            <a:off x="698076" y="3000714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20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3" name="Text Box 11"/>
          <p:cNvSpPr txBox="1">
            <a:spLocks noChangeArrowheads="1"/>
          </p:cNvSpPr>
          <p:nvPr/>
        </p:nvSpPr>
        <p:spPr bwMode="auto">
          <a:xfrm>
            <a:off x="1441092" y="3052304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en-US" altLang="zh-CN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Lamb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波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的复合材料层合板层裂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评估</a:t>
            </a:r>
          </a:p>
        </p:txBody>
      </p:sp>
      <p:sp>
        <p:nvSpPr>
          <p:cNvPr id="224" name="Text Box 12"/>
          <p:cNvSpPr txBox="1">
            <a:spLocks noChangeArrowheads="1"/>
          </p:cNvSpPr>
          <p:nvPr/>
        </p:nvSpPr>
        <p:spPr bwMode="gray">
          <a:xfrm>
            <a:off x="845180" y="3050488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225" name="Line 27"/>
          <p:cNvSpPr>
            <a:spLocks noChangeShapeType="1"/>
          </p:cNvSpPr>
          <p:nvPr/>
        </p:nvSpPr>
        <p:spPr bwMode="auto">
          <a:xfrm>
            <a:off x="1288521" y="3575524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6" name="Group 2"/>
          <p:cNvGrpSpPr>
            <a:grpSpLocks/>
          </p:cNvGrpSpPr>
          <p:nvPr/>
        </p:nvGrpSpPr>
        <p:grpSpPr bwMode="auto">
          <a:xfrm>
            <a:off x="704764" y="371954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27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0" name="Text Box 11"/>
          <p:cNvSpPr txBox="1">
            <a:spLocks noChangeArrowheads="1"/>
          </p:cNvSpPr>
          <p:nvPr/>
        </p:nvSpPr>
        <p:spPr bwMode="auto">
          <a:xfrm>
            <a:off x="1447780" y="3769876"/>
            <a:ext cx="74447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基于红外成像的复合材料层合板损伤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评估</a:t>
            </a:r>
          </a:p>
        </p:txBody>
      </p:sp>
      <p:sp>
        <p:nvSpPr>
          <p:cNvPr id="231" name="Text Box 12"/>
          <p:cNvSpPr txBox="1">
            <a:spLocks noChangeArrowheads="1"/>
          </p:cNvSpPr>
          <p:nvPr/>
        </p:nvSpPr>
        <p:spPr bwMode="gray">
          <a:xfrm>
            <a:off x="851868" y="376931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32" name="Line 27"/>
          <p:cNvSpPr>
            <a:spLocks noChangeShapeType="1"/>
          </p:cNvSpPr>
          <p:nvPr/>
        </p:nvSpPr>
        <p:spPr bwMode="auto">
          <a:xfrm>
            <a:off x="1295209" y="429435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2"/>
          <p:cNvGrpSpPr>
            <a:grpSpLocks/>
          </p:cNvGrpSpPr>
          <p:nvPr/>
        </p:nvGrpSpPr>
        <p:grpSpPr bwMode="auto">
          <a:xfrm>
            <a:off x="704764" y="4439620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34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7" name="Text Box 11"/>
          <p:cNvSpPr txBox="1">
            <a:spLocks noChangeArrowheads="1"/>
          </p:cNvSpPr>
          <p:nvPr/>
        </p:nvSpPr>
        <p:spPr bwMode="auto">
          <a:xfrm>
            <a:off x="1447780" y="4491210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基于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振动</a:t>
            </a: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的复合材料点阵结构损伤</a:t>
            </a:r>
            <a:r>
              <a:rPr lang="zh-CN" altLang="en-US" sz="2800" kern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定位</a:t>
            </a:r>
          </a:p>
        </p:txBody>
      </p:sp>
      <p:sp>
        <p:nvSpPr>
          <p:cNvPr id="238" name="Text Box 12"/>
          <p:cNvSpPr txBox="1">
            <a:spLocks noChangeArrowheads="1"/>
          </p:cNvSpPr>
          <p:nvPr/>
        </p:nvSpPr>
        <p:spPr bwMode="gray">
          <a:xfrm>
            <a:off x="851868" y="448939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239" name="Line 27"/>
          <p:cNvSpPr>
            <a:spLocks noChangeShapeType="1"/>
          </p:cNvSpPr>
          <p:nvPr/>
        </p:nvSpPr>
        <p:spPr bwMode="auto">
          <a:xfrm>
            <a:off x="1295209" y="5014430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0" name="Group 2"/>
          <p:cNvGrpSpPr>
            <a:grpSpLocks/>
          </p:cNvGrpSpPr>
          <p:nvPr/>
        </p:nvGrpSpPr>
        <p:grpSpPr bwMode="auto">
          <a:xfrm>
            <a:off x="699938" y="5158446"/>
            <a:ext cx="606086" cy="529062"/>
            <a:chOff x="1110" y="2656"/>
            <a:chExt cx="1549" cy="1351"/>
          </a:xfrm>
          <a:solidFill>
            <a:schemeClr val="bg1">
              <a:lumMod val="65000"/>
            </a:schemeClr>
          </a:solidFill>
        </p:grpSpPr>
        <p:sp>
          <p:nvSpPr>
            <p:cNvPr id="241" name="AutoShape 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AutoShape 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AutoShape 5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5" name="Text Box 12"/>
          <p:cNvSpPr txBox="1">
            <a:spLocks noChangeArrowheads="1"/>
          </p:cNvSpPr>
          <p:nvPr/>
        </p:nvSpPr>
        <p:spPr bwMode="gray">
          <a:xfrm>
            <a:off x="847042" y="5208220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6</a:t>
            </a:r>
          </a:p>
        </p:txBody>
      </p:sp>
      <p:sp>
        <p:nvSpPr>
          <p:cNvPr id="246" name="Line 27"/>
          <p:cNvSpPr>
            <a:spLocks noChangeShapeType="1"/>
          </p:cNvSpPr>
          <p:nvPr/>
        </p:nvSpPr>
        <p:spPr bwMode="auto">
          <a:xfrm>
            <a:off x="1290383" y="5733256"/>
            <a:ext cx="7065339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Text Box 11"/>
          <p:cNvSpPr txBox="1">
            <a:spLocks noChangeArrowheads="1"/>
          </p:cNvSpPr>
          <p:nvPr/>
        </p:nvSpPr>
        <p:spPr bwMode="auto">
          <a:xfrm>
            <a:off x="1447780" y="5210036"/>
            <a:ext cx="71151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总结与展望</a:t>
            </a:r>
            <a:endParaRPr lang="zh-CN" altLang="en-US" sz="2800" kern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gray">
          <a:xfrm>
            <a:off x="845180" y="2329154"/>
            <a:ext cx="31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929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7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20677</TotalTime>
  <Words>4782</Words>
  <Application>Microsoft Office PowerPoint</Application>
  <PresentationFormat>全屏显示(4:3)</PresentationFormat>
  <Paragraphs>856</Paragraphs>
  <Slides>75</Slides>
  <Notes>47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9" baseType="lpstr">
      <vt:lpstr>方正姚体</vt:lpstr>
      <vt:lpstr>黑体</vt:lpstr>
      <vt:lpstr>华文隶书</vt:lpstr>
      <vt:lpstr>楷体</vt:lpstr>
      <vt:lpstr>SimSun</vt:lpstr>
      <vt:lpstr>SimSun</vt:lpstr>
      <vt:lpstr>幼圆</vt:lpstr>
      <vt:lpstr>Arial</vt:lpstr>
      <vt:lpstr>Calibri</vt:lpstr>
      <vt:lpstr>Garamond</vt:lpstr>
      <vt:lpstr>Times New Roman</vt:lpstr>
      <vt:lpstr>Wingdings</vt:lpstr>
      <vt:lpstr>Edge</vt:lpstr>
      <vt:lpstr>Equation</vt:lpstr>
      <vt:lpstr>复合材料板状结构典型无损检测方法研究</vt:lpstr>
      <vt:lpstr>主要内容</vt:lpstr>
      <vt:lpstr>1. 绪论 (i)</vt:lpstr>
      <vt:lpstr>1. 绪论 (ii)</vt:lpstr>
      <vt:lpstr>1. 绪论 (iii)</vt:lpstr>
      <vt:lpstr>1. 绪论 (iv)</vt:lpstr>
      <vt:lpstr>1. 绪论 (v)</vt:lpstr>
      <vt:lpstr>1. 绪论 (vi)</vt:lpstr>
      <vt:lpstr>PowerPoint 演示文稿</vt:lpstr>
      <vt:lpstr>2.1. 面临的问题</vt:lpstr>
      <vt:lpstr>2.1. Lamb波波速面方程 (i)</vt:lpstr>
      <vt:lpstr>2.1. Lamb波波速面方程 (ii)</vt:lpstr>
      <vt:lpstr>2.2. 验证波速面方程 (i)</vt:lpstr>
      <vt:lpstr>2.2. 验证波速面方程 (ii)</vt:lpstr>
      <vt:lpstr>2.2. 验证波速面方程 (iii)</vt:lpstr>
      <vt:lpstr>2.3. 波速面方程用于损伤定位 (i)</vt:lpstr>
      <vt:lpstr>2.3. 波速面方程用于损伤定位 (ii)</vt:lpstr>
      <vt:lpstr>2.3. 波速面方程用于损伤定位 (iii)</vt:lpstr>
      <vt:lpstr>PowerPoint 演示文稿</vt:lpstr>
      <vt:lpstr>3.1. 面临的问题</vt:lpstr>
      <vt:lpstr>3.2. Lamb波的分离传播</vt:lpstr>
      <vt:lpstr>3.3. 层裂界面和尺寸的评估方法</vt:lpstr>
      <vt:lpstr>3.4. 数值模拟 (i)</vt:lpstr>
      <vt:lpstr>3.4. 数值模拟 (ii)</vt:lpstr>
      <vt:lpstr>3.4. 数值模拟 (iii)</vt:lpstr>
      <vt:lpstr>3.4. 数值模拟 (iv)</vt:lpstr>
      <vt:lpstr>3.4. 数值模拟 (v)</vt:lpstr>
      <vt:lpstr>3.4. 数值模拟 (vi)</vt:lpstr>
      <vt:lpstr>3.5. 实验测量 (i)</vt:lpstr>
      <vt:lpstr>3.5. 实验测量 (ii)</vt:lpstr>
      <vt:lpstr>3.5. 实验测量 (iii)</vt:lpstr>
      <vt:lpstr>3.5. 实验测量 (iv)</vt:lpstr>
      <vt:lpstr>3.5. 实验测量 (v)</vt:lpstr>
      <vt:lpstr>3.5. 实验测量 (vi)</vt:lpstr>
      <vt:lpstr>3.5. 实验测量 (vii)</vt:lpstr>
      <vt:lpstr>PowerPoint 演示文稿</vt:lpstr>
      <vt:lpstr>4.1. 脉冲红外热成像</vt:lpstr>
      <vt:lpstr>4.2. 面临的问题</vt:lpstr>
      <vt:lpstr>4.3. 基于间隔平滑法（GSM）的新热对比</vt:lpstr>
      <vt:lpstr>4.4. 有限元模型</vt:lpstr>
      <vt:lpstr>4.5. 损伤指标分布图（二维视图）</vt:lpstr>
      <vt:lpstr>4.6. 信噪比(SNR)比较</vt:lpstr>
      <vt:lpstr>4.7. 损伤指标分布图（三维视图）</vt:lpstr>
      <vt:lpstr>4.8. 位置和尺寸定量评估</vt:lpstr>
      <vt:lpstr>4.9. 间隔点稀疏程度的影响</vt:lpstr>
      <vt:lpstr>4.10. 损伤指标与损伤深度 </vt:lpstr>
      <vt:lpstr>4.11. 实验分析 (i)</vt:lpstr>
      <vt:lpstr>4.11. 实验分析 (ii)</vt:lpstr>
      <vt:lpstr>4.11. 实验分析 (iii)</vt:lpstr>
      <vt:lpstr>4.11. 实验分析 (v)</vt:lpstr>
      <vt:lpstr>PowerPoint 演示文稿</vt:lpstr>
      <vt:lpstr>5.1. 研究背景</vt:lpstr>
      <vt:lpstr>5.2. GSM-TEO检测方法</vt:lpstr>
      <vt:lpstr>5.3. 数值模型的验证</vt:lpstr>
      <vt:lpstr>5.4. 损伤程度对振动特性的影响 (i)</vt:lpstr>
      <vt:lpstr>5.4. 损伤程度对振动特性的影响 (ii)</vt:lpstr>
      <vt:lpstr>5.4. 损伤程度对振动特性的影响 (iii)</vt:lpstr>
      <vt:lpstr>5.5. 损伤定位-数值模拟</vt:lpstr>
      <vt:lpstr>5.6. 损伤定位-实验测试</vt:lpstr>
      <vt:lpstr>5.7. 损伤程度与GSM-TEO损伤指标</vt:lpstr>
      <vt:lpstr>5.8. 多损伤定位</vt:lpstr>
      <vt:lpstr>5.9. 噪声的影响</vt:lpstr>
      <vt:lpstr>5.10. 测点稀疏程度的影响</vt:lpstr>
      <vt:lpstr>PowerPoint 演示文稿</vt:lpstr>
      <vt:lpstr>PowerPoint 演示文稿</vt:lpstr>
      <vt:lpstr>PowerPoint 演示文稿</vt:lpstr>
      <vt:lpstr>博士期间发表和完成的论文 </vt:lpstr>
      <vt:lpstr>博士期间发表和完成的论文 </vt:lpstr>
      <vt:lpstr>PowerPoint 演示文稿</vt:lpstr>
      <vt:lpstr>补充-计算不同模态波的波速 </vt:lpstr>
      <vt:lpstr>补充-B’和C’点采集的多余波包 </vt:lpstr>
      <vt:lpstr>补充-检测方法在对称铺层板中适用性 </vt:lpstr>
      <vt:lpstr>补充-损伤位置对振动特性的影响</vt:lpstr>
      <vt:lpstr>补充-三种典型无损检测方法对比 </vt:lpstr>
      <vt:lpstr>致谢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</dc:creator>
  <cp:lastModifiedBy>Bing Li</cp:lastModifiedBy>
  <cp:revision>1297</cp:revision>
  <cp:lastPrinted>2014-08-15T00:46:59Z</cp:lastPrinted>
  <dcterms:created xsi:type="dcterms:W3CDTF">1601-01-01T00:00:00Z</dcterms:created>
  <dcterms:modified xsi:type="dcterms:W3CDTF">2015-07-02T03:08:59Z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